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2" r:id="rId6"/>
    <p:sldId id="263" r:id="rId7"/>
    <p:sldId id="265" r:id="rId8"/>
    <p:sldId id="266" r:id="rId9"/>
    <p:sldId id="259" r:id="rId10"/>
    <p:sldId id="258" r:id="rId11"/>
    <p:sldId id="264"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66221E02-25CB-4963-84BC-0813985E7D90}" type="datetimeFigureOut">
              <a:rPr lang="pl-PL" smtClean="0"/>
              <a:pPr/>
              <a:t>2022-05-27</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2022-05-27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2022-05-27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66221E02-25CB-4963-84BC-0813985E7D90}" type="datetimeFigureOut">
              <a:rPr lang="pl-PL" smtClean="0"/>
              <a:pPr/>
              <a:t>2022-05-27</a:t>
            </a:fld>
            <a:endParaRPr lang="pl-PL"/>
          </a:p>
        </p:txBody>
      </p:sp>
      <p:sp>
        <p:nvSpPr>
          <p:cNvPr id="9" name="Symbol zastępczy numeru slajdu 8"/>
          <p:cNvSpPr>
            <a:spLocks noGrp="1"/>
          </p:cNvSpPr>
          <p:nvPr>
            <p:ph type="sldNum" sz="quarter" idx="15"/>
          </p:nvPr>
        </p:nvSpPr>
        <p:spPr/>
        <p:txBody>
          <a:bodyPr rtlCol="0"/>
          <a:lstStyle/>
          <a:p>
            <a:fld id="{589B7C76-EFF2-4CD8-A475-4750F11B4BC6}"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66221E02-25CB-4963-84BC-0813985E7D90}" type="datetimeFigureOut">
              <a:rPr lang="pl-PL" smtClean="0"/>
              <a:pPr/>
              <a:t>2022-05-27</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2022-05-27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2022-05-27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66221E02-25CB-4963-84BC-0813985E7D90}" type="datetimeFigureOut">
              <a:rPr lang="pl-PL" smtClean="0"/>
              <a:pPr/>
              <a:t>2022-05-27</a:t>
            </a:fld>
            <a:endParaRPr lang="pl-PL"/>
          </a:p>
        </p:txBody>
      </p:sp>
      <p:sp>
        <p:nvSpPr>
          <p:cNvPr id="7" name="Symbol zastępczy numeru slajdu 6"/>
          <p:cNvSpPr>
            <a:spLocks noGrp="1"/>
          </p:cNvSpPr>
          <p:nvPr>
            <p:ph type="sldNum" sz="quarter" idx="11"/>
          </p:nvPr>
        </p:nvSpPr>
        <p:spPr/>
        <p:txBody>
          <a:bodyPr rtlCol="0"/>
          <a:lstStyle/>
          <a:p>
            <a:fld id="{589B7C76-EFF2-4CD8-A475-4750F11B4BC6}"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2022-05-27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66221E02-25CB-4963-84BC-0813985E7D90}" type="datetimeFigureOut">
              <a:rPr lang="pl-PL" smtClean="0"/>
              <a:pPr/>
              <a:t>2022-05-27</a:t>
            </a:fld>
            <a:endParaRPr lang="pl-PL"/>
          </a:p>
        </p:txBody>
      </p:sp>
      <p:sp>
        <p:nvSpPr>
          <p:cNvPr id="22" name="Symbol zastępczy numeru slajdu 21"/>
          <p:cNvSpPr>
            <a:spLocks noGrp="1"/>
          </p:cNvSpPr>
          <p:nvPr>
            <p:ph type="sldNum" sz="quarter" idx="15"/>
          </p:nvPr>
        </p:nvSpPr>
        <p:spPr/>
        <p:txBody>
          <a:bodyPr rtlCol="0"/>
          <a:lstStyle/>
          <a:p>
            <a:fld id="{589B7C76-EFF2-4CD8-A475-4750F11B4BC6}"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66221E02-25CB-4963-84BC-0813985E7D90}" type="datetimeFigureOut">
              <a:rPr lang="pl-PL" smtClean="0"/>
              <a:pPr/>
              <a:t>2022-05-27</a:t>
            </a:fld>
            <a:endParaRPr lang="pl-PL"/>
          </a:p>
        </p:txBody>
      </p:sp>
      <p:sp>
        <p:nvSpPr>
          <p:cNvPr id="18" name="Symbol zastępczy numeru slajdu 17"/>
          <p:cNvSpPr>
            <a:spLocks noGrp="1"/>
          </p:cNvSpPr>
          <p:nvPr>
            <p:ph type="sldNum" sz="quarter" idx="11"/>
          </p:nvPr>
        </p:nvSpPr>
        <p:spPr/>
        <p:txBody>
          <a:bodyPr rtlCol="0"/>
          <a:lstStyle/>
          <a:p>
            <a:fld id="{589B7C76-EFF2-4CD8-A475-4750F11B4BC6}"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6221E02-25CB-4963-84BC-0813985E7D90}" type="datetimeFigureOut">
              <a:rPr lang="pl-PL" smtClean="0"/>
              <a:pPr/>
              <a:t>2022-05-27</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331640" y="1052736"/>
            <a:ext cx="6640922" cy="1754326"/>
          </a:xfrm>
          <a:prstGeom prst="rect">
            <a:avLst/>
          </a:prstGeom>
          <a:noFill/>
        </p:spPr>
        <p:txBody>
          <a:bodyPr wrap="none" lIns="91440" tIns="45720" rIns="91440" bIns="45720">
            <a:spAutoFit/>
          </a:bodyPr>
          <a:lstStyle/>
          <a:p>
            <a:pPr algn="ctr"/>
            <a:r>
              <a:rPr lang="pl-P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KONSERWANTY </a:t>
            </a:r>
            <a:br>
              <a:rPr lang="pl-P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pl-P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PRZECIWUTLENIACZE</a:t>
            </a:r>
            <a:endParaRPr lang="pl-P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solidFill>
                  <a:schemeClr val="accent1">
                    <a:lumMod val="75000"/>
                  </a:schemeClr>
                </a:solidFill>
              </a:rPr>
              <a:t>KONSERWANTY</a:t>
            </a:r>
            <a:br>
              <a:rPr lang="pl-PL" b="1" dirty="0" smtClean="0">
                <a:solidFill>
                  <a:schemeClr val="accent1">
                    <a:lumMod val="75000"/>
                  </a:schemeClr>
                </a:solidFill>
              </a:rPr>
            </a:br>
            <a:r>
              <a:rPr lang="pl-PL" b="1" dirty="0" smtClean="0">
                <a:solidFill>
                  <a:schemeClr val="accent1">
                    <a:lumMod val="75000"/>
                  </a:schemeClr>
                </a:solidFill>
              </a:rPr>
              <a:t>I PRZECIWUTLENIACZE W KOSMETYCE</a:t>
            </a:r>
            <a:endParaRPr lang="pl-PL" dirty="0">
              <a:solidFill>
                <a:schemeClr val="accent1">
                  <a:lumMod val="75000"/>
                </a:schemeClr>
              </a:solidFill>
            </a:endParaRPr>
          </a:p>
        </p:txBody>
      </p:sp>
      <p:sp>
        <p:nvSpPr>
          <p:cNvPr id="3" name="Symbol zastępczy zawartości 2"/>
          <p:cNvSpPr>
            <a:spLocks noGrp="1"/>
          </p:cNvSpPr>
          <p:nvPr>
            <p:ph sz="quarter" idx="1"/>
          </p:nvPr>
        </p:nvSpPr>
        <p:spPr/>
        <p:txBody>
          <a:bodyPr>
            <a:noAutofit/>
          </a:bodyPr>
          <a:lstStyle/>
          <a:p>
            <a:pPr algn="just"/>
            <a:r>
              <a:rPr lang="pl-PL" sz="1600" dirty="0" smtClean="0">
                <a:latin typeface="Times New Roman" pitchFamily="18" charset="0"/>
                <a:cs typeface="Times New Roman" pitchFamily="18" charset="0"/>
              </a:rPr>
              <a:t>Ich zadaniem jest utrzymanie kosmetyku w niezmienionym stanie w czasie określonym przez datę przydatności do użytku. Hamują rozwój mikroorganizmów oraz zapobiegają utlenianiu się tłuszczów, czyli ich jełczeniu.</a:t>
            </a:r>
          </a:p>
          <a:p>
            <a:pPr algn="just"/>
            <a:r>
              <a:rPr lang="pl-PL" sz="1600" dirty="0" smtClean="0">
                <a:latin typeface="Times New Roman" pitchFamily="18" charset="0"/>
                <a:cs typeface="Times New Roman" pitchFamily="18" charset="0"/>
              </a:rPr>
              <a:t>Substancje konserwujące stosowane w kosmetykach muszą spełniać wiele wymagań, muszą być:</a:t>
            </a:r>
          </a:p>
          <a:p>
            <a:pPr lvl="1"/>
            <a:r>
              <a:rPr lang="pl-PL" sz="1600" dirty="0" smtClean="0">
                <a:latin typeface="Times New Roman" pitchFamily="18" charset="0"/>
                <a:cs typeface="Times New Roman" pitchFamily="18" charset="0"/>
              </a:rPr>
              <a:t>bezbarwne;</a:t>
            </a:r>
          </a:p>
          <a:p>
            <a:pPr lvl="1"/>
            <a:r>
              <a:rPr lang="pl-PL" sz="1600" dirty="0" smtClean="0">
                <a:latin typeface="Times New Roman" pitchFamily="18" charset="0"/>
                <a:cs typeface="Times New Roman" pitchFamily="18" charset="0"/>
              </a:rPr>
              <a:t>bez zapachu;</a:t>
            </a:r>
          </a:p>
          <a:p>
            <a:pPr lvl="1"/>
            <a:r>
              <a:rPr lang="pl-PL" sz="1600" dirty="0" smtClean="0">
                <a:latin typeface="Times New Roman" pitchFamily="18" charset="0"/>
                <a:cs typeface="Times New Roman" pitchFamily="18" charset="0"/>
              </a:rPr>
              <a:t>bezpieczne – nietoksyczne;</a:t>
            </a:r>
          </a:p>
          <a:p>
            <a:pPr lvl="1"/>
            <a:r>
              <a:rPr lang="pl-PL" sz="1600" dirty="0" smtClean="0">
                <a:latin typeface="Times New Roman" pitchFamily="18" charset="0"/>
                <a:cs typeface="Times New Roman" pitchFamily="18" charset="0"/>
              </a:rPr>
              <a:t>dobrze tolerowane;</a:t>
            </a:r>
          </a:p>
          <a:p>
            <a:pPr lvl="1"/>
            <a:r>
              <a:rPr lang="pl-PL" sz="1600" dirty="0" smtClean="0">
                <a:latin typeface="Times New Roman" pitchFamily="18" charset="0"/>
                <a:cs typeface="Times New Roman" pitchFamily="18" charset="0"/>
              </a:rPr>
              <a:t>nie powinny wchłaniać się przez skórę i błony śluzowe;</a:t>
            </a:r>
          </a:p>
          <a:p>
            <a:pPr lvl="1"/>
            <a:r>
              <a:rPr lang="pl-PL" sz="1600" dirty="0" smtClean="0">
                <a:latin typeface="Times New Roman" pitchFamily="18" charset="0"/>
                <a:cs typeface="Times New Roman" pitchFamily="18" charset="0"/>
              </a:rPr>
              <a:t>efektywne przy niskich stężeniach, zmniejsza się wówczas niebezpieczeństwo wystąpienia działań niepożądanych;</a:t>
            </a:r>
          </a:p>
          <a:p>
            <a:pPr lvl="1"/>
            <a:r>
              <a:rPr lang="pl-PL" sz="1600" dirty="0" smtClean="0">
                <a:latin typeface="Times New Roman" pitchFamily="18" charset="0"/>
                <a:cs typeface="Times New Roman" pitchFamily="18" charset="0"/>
              </a:rPr>
              <a:t>aktywne wobec możliwie szerokiego spektrum mikroorganizmów, nie zakłócając jednocześnie naturalnej flory bakteryjnej na powierzchni skóry;</a:t>
            </a:r>
          </a:p>
          <a:p>
            <a:pPr lvl="1"/>
            <a:r>
              <a:rPr lang="pl-PL" sz="1600" dirty="0" smtClean="0">
                <a:latin typeface="Times New Roman" pitchFamily="18" charset="0"/>
                <a:cs typeface="Times New Roman" pitchFamily="18" charset="0"/>
              </a:rPr>
              <a:t>dostatecznie rozpuszczalne w wodzie;</a:t>
            </a:r>
          </a:p>
          <a:p>
            <a:pPr lvl="1"/>
            <a:r>
              <a:rPr lang="pl-PL" sz="1600" dirty="0" smtClean="0">
                <a:latin typeface="Times New Roman" pitchFamily="18" charset="0"/>
                <a:cs typeface="Times New Roman" pitchFamily="18" charset="0"/>
              </a:rPr>
              <a:t>stabilne w szerokim zakresie temperatur oraz </a:t>
            </a:r>
            <a:r>
              <a:rPr lang="pl-PL" sz="1600" dirty="0" err="1" smtClean="0">
                <a:latin typeface="Times New Roman" pitchFamily="18" charset="0"/>
                <a:cs typeface="Times New Roman" pitchFamily="18" charset="0"/>
              </a:rPr>
              <a:t>pH</a:t>
            </a:r>
            <a:r>
              <a:rPr lang="pl-PL" sz="1600" dirty="0" smtClean="0">
                <a:latin typeface="Times New Roman" pitchFamily="18" charset="0"/>
                <a:cs typeface="Times New Roman" pitchFamily="18" charset="0"/>
              </a:rPr>
              <a:t>.</a:t>
            </a:r>
          </a:p>
          <a:p>
            <a:pPr algn="just"/>
            <a:r>
              <a:rPr lang="pl-PL" sz="1600" dirty="0" smtClean="0">
                <a:latin typeface="Times New Roman" pitchFamily="18" charset="0"/>
                <a:cs typeface="Times New Roman" pitchFamily="18" charset="0"/>
              </a:rPr>
              <a:t>Ważne jest aby uwzględnienie możliwości interakcji między konserwantami a innymi składnikami preparatu.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548680"/>
            <a:ext cx="7467600" cy="5925272"/>
          </a:xfrm>
        </p:spPr>
        <p:txBody>
          <a:bodyPr>
            <a:noAutofit/>
          </a:bodyPr>
          <a:lstStyle/>
          <a:p>
            <a:pPr algn="just"/>
            <a:r>
              <a:rPr lang="pl-PL" sz="1600" dirty="0" smtClean="0">
                <a:latin typeface="Times New Roman" pitchFamily="18" charset="0"/>
                <a:cs typeface="Times New Roman" pitchFamily="18" charset="0"/>
              </a:rPr>
              <a:t>Konserwanty i przeciwutleniacze zaliczamy do składników dodatkowych inaczej nazywanych pomocniczymi. Bez konserwacji produkty kosmetyczne podobnie jak żywność mogą zostać skażone bakteriami i grzybami. Warunki przechowywania lub stosowania również mogą przyspieszać rozwój mikroorganizmów. Kosmetyki trzyma się w łazience, gdzie jest ciepło i wilgotno, czyli w miejscu idealnym dla bakterii, pleśni. Używając kremu wkłada się palec do słoiczka i przenosi mikroorganizmy z powierzchni skóry i z powietrza do produktu.</a:t>
            </a:r>
          </a:p>
          <a:p>
            <a:r>
              <a:rPr lang="pl-PL" sz="1600" dirty="0" smtClean="0">
                <a:latin typeface="Times New Roman" pitchFamily="18" charset="0"/>
                <a:cs typeface="Times New Roman" pitchFamily="18" charset="0"/>
              </a:rPr>
              <a:t>Zaliczyć tutaj możemy: </a:t>
            </a:r>
          </a:p>
          <a:p>
            <a:pPr lvl="1"/>
            <a:r>
              <a:rPr lang="pl-PL" sz="1600" dirty="0" smtClean="0">
                <a:latin typeface="Times New Roman" pitchFamily="18" charset="0"/>
                <a:cs typeface="Times New Roman" pitchFamily="18" charset="0"/>
              </a:rPr>
              <a:t>HCOOH;</a:t>
            </a:r>
          </a:p>
          <a:p>
            <a:pPr lvl="1"/>
            <a:r>
              <a:rPr lang="pl-PL" sz="1600" dirty="0" smtClean="0">
                <a:latin typeface="Times New Roman" pitchFamily="18" charset="0"/>
                <a:cs typeface="Times New Roman" pitchFamily="18" charset="0"/>
              </a:rPr>
              <a:t>C</a:t>
            </a:r>
            <a:r>
              <a:rPr lang="pl-PL" sz="1600" baseline="-25000" dirty="0" smtClean="0">
                <a:latin typeface="Times New Roman" pitchFamily="18" charset="0"/>
                <a:cs typeface="Times New Roman" pitchFamily="18" charset="0"/>
              </a:rPr>
              <a:t>2</a:t>
            </a:r>
            <a:r>
              <a:rPr lang="pl-PL" sz="1600" dirty="0" smtClean="0">
                <a:latin typeface="Times New Roman" pitchFamily="18" charset="0"/>
                <a:cs typeface="Times New Roman" pitchFamily="18" charset="0"/>
              </a:rPr>
              <a:t>H</a:t>
            </a:r>
            <a:r>
              <a:rPr lang="pl-PL" sz="1600" baseline="-25000" dirty="0" smtClean="0">
                <a:latin typeface="Times New Roman" pitchFamily="18" charset="0"/>
                <a:cs typeface="Times New Roman" pitchFamily="18" charset="0"/>
              </a:rPr>
              <a:t>5</a:t>
            </a:r>
            <a:r>
              <a:rPr lang="pl-PL" sz="1600" dirty="0" smtClean="0">
                <a:latin typeface="Times New Roman" pitchFamily="18" charset="0"/>
                <a:cs typeface="Times New Roman" pitchFamily="18" charset="0"/>
              </a:rPr>
              <a:t>COOH;</a:t>
            </a:r>
          </a:p>
          <a:p>
            <a:pPr lvl="1"/>
            <a:r>
              <a:rPr lang="pl-PL" sz="1600" dirty="0" smtClean="0">
                <a:latin typeface="Times New Roman" pitchFamily="18" charset="0"/>
                <a:cs typeface="Times New Roman" pitchFamily="18" charset="0"/>
              </a:rPr>
              <a:t>witamina E;</a:t>
            </a:r>
          </a:p>
          <a:p>
            <a:pPr lvl="1"/>
            <a:r>
              <a:rPr lang="pl-PL" sz="1600" dirty="0" smtClean="0">
                <a:latin typeface="Times New Roman" pitchFamily="18" charset="0"/>
                <a:cs typeface="Times New Roman" pitchFamily="18" charset="0"/>
              </a:rPr>
              <a:t>witamina C.</a:t>
            </a:r>
          </a:p>
          <a:p>
            <a:pPr algn="just"/>
            <a:r>
              <a:rPr lang="pl-PL" sz="1600" dirty="0" smtClean="0">
                <a:latin typeface="Times New Roman" pitchFamily="18" charset="0"/>
                <a:cs typeface="Times New Roman" pitchFamily="18" charset="0"/>
              </a:rPr>
              <a:t>Przeciwutleniacze są naturalnymi substancjami, które chronią nasz organizm przed nowotworami. Ich dodatkowych działaniem jest spowalnianie procesów starzenia. Działanie antyoksydacyjne wykazuje zarówno spożywanie produktów zawierających dużą dawkę witaminy C, A i E, jak i zażywanie suplementów czy traktowanie skóry wysokiej jakości kosmetykami, które na liście składników posiadają wspomniane związki.</a:t>
            </a:r>
          </a:p>
          <a:p>
            <a:pPr algn="just"/>
            <a:r>
              <a:rPr lang="pl-PL" sz="1600" dirty="0" smtClean="0">
                <a:latin typeface="Times New Roman" pitchFamily="18" charset="0"/>
                <a:cs typeface="Times New Roman" pitchFamily="18" charset="0"/>
              </a:rPr>
              <a:t>Niezwykle ważny jest jednak również zrównoważony tryb życia, na który składają się unikanie dymu tytoniowego, dbanie o aktywność fizyczną i odpoczynek. To właśnie w czasie snu i relaksu dochodzi do regeneracji organizmu, a także usuwania wolnych rodników.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835696" y="2132856"/>
            <a:ext cx="5032147" cy="1754326"/>
          </a:xfrm>
          <a:prstGeom prst="rect">
            <a:avLst/>
          </a:prstGeom>
          <a:noFill/>
        </p:spPr>
        <p:txBody>
          <a:bodyPr wrap="none" lIns="91440" tIns="45720" rIns="91440" bIns="45720">
            <a:spAutoFit/>
          </a:bodyPr>
          <a:lstStyle/>
          <a:p>
            <a:pPr algn="ctr"/>
            <a:r>
              <a:rPr lang="pl-P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DZIĘKUJEMY</a:t>
            </a:r>
            <a:br>
              <a:rPr lang="pl-P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pl-P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ZA UWAGĘ</a:t>
            </a:r>
            <a:endParaRPr lang="pl-PL"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olnik\Rok szkolny 2021-2022\Działalność do stażu na mianowanie\Konserwanty\tablica\IMG_20211127_12563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764704"/>
            <a:ext cx="8075240" cy="5709248"/>
          </a:xfrm>
        </p:spPr>
        <p:txBody>
          <a:bodyPr>
            <a:normAutofit/>
          </a:bodyPr>
          <a:lstStyle/>
          <a:p>
            <a:pPr algn="just"/>
            <a:r>
              <a:rPr lang="pl-PL" sz="1900" dirty="0" smtClean="0">
                <a:latin typeface="Times New Roman" pitchFamily="18" charset="0"/>
                <a:cs typeface="Times New Roman" pitchFamily="18" charset="0"/>
              </a:rPr>
              <a:t>Środki konserwujące są substancjami mającymi na celu zahamowanie lub niedopuszczenie do niekorzystnych zmian mikrobiologicznych (bakterie, grzyby, pleśnie), chemicznych (działanie tlenu, brunatnienie), biochemicznych (inaktywacja niektórych enzymów, składników niezbędnych dla rozwoju drobnoustrojów). Żaden konserwant nie działa w identyczny sposób na wszystkie mikroorganizmy.</a:t>
            </a:r>
          </a:p>
          <a:p>
            <a:pPr algn="just"/>
            <a:r>
              <a:rPr lang="pl-PL" sz="1900" dirty="0" smtClean="0">
                <a:latin typeface="Times New Roman" pitchFamily="18" charset="0"/>
                <a:cs typeface="Times New Roman" pitchFamily="18" charset="0"/>
              </a:rPr>
              <a:t>Substancje konserwujące mają swoje kody indentyfikacyjne według systemu międzynarodowego INS (International </a:t>
            </a:r>
            <a:r>
              <a:rPr lang="pl-PL" sz="1900" dirty="0" err="1" smtClean="0">
                <a:latin typeface="Times New Roman" pitchFamily="18" charset="0"/>
                <a:cs typeface="Times New Roman" pitchFamily="18" charset="0"/>
              </a:rPr>
              <a:t>Numbering</a:t>
            </a:r>
            <a:r>
              <a:rPr lang="pl-PL" sz="1900" dirty="0" smtClean="0">
                <a:latin typeface="Times New Roman" pitchFamily="18" charset="0"/>
                <a:cs typeface="Times New Roman" pitchFamily="18" charset="0"/>
              </a:rPr>
              <a:t> System). W całej Europie obowiązują identyczne oznaczenia mające symbol E dla wszystkich dodatków, a mianowicie substancji nie stanowiących naturalnego składnika surowca, z wyjątkiem aromatów.</a:t>
            </a:r>
          </a:p>
          <a:p>
            <a:pPr algn="just"/>
            <a:r>
              <a:rPr lang="pl-PL" sz="1900" dirty="0" smtClean="0">
                <a:latin typeface="Times New Roman" pitchFamily="18" charset="0"/>
                <a:cs typeface="Times New Roman" pitchFamily="18" charset="0"/>
              </a:rPr>
              <a:t>Przeciwutleniacze (antyoksydanty, „związki młodości”) hamują procesy utleniania w naszym organizmie. Usuwając wolne rodniki pomagają w zachowaniu zdrowia i dobrego samopoczucia przez długi czas. </a:t>
            </a:r>
            <a:endParaRPr lang="pl-PL"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olnik\Rok szkolny 2021-2022\Działalność do stażu na mianowanie\Konserwanty\tablica\165253581185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
            </a:r>
            <a:br>
              <a:rPr lang="pl-PL" dirty="0" smtClean="0"/>
            </a:br>
            <a:r>
              <a:rPr lang="pl-PL" b="1" dirty="0" smtClean="0">
                <a:solidFill>
                  <a:schemeClr val="accent1">
                    <a:lumMod val="75000"/>
                  </a:schemeClr>
                </a:solidFill>
              </a:rPr>
              <a:t>KONSERWANTY I PRZECIWUTLENIACZE W ŻYWNOŚCI</a:t>
            </a:r>
            <a:endParaRPr lang="pl-PL" dirty="0">
              <a:solidFill>
                <a:schemeClr val="accent1">
                  <a:lumMod val="75000"/>
                </a:schemeClr>
              </a:solidFill>
            </a:endParaRPr>
          </a:p>
        </p:txBody>
      </p:sp>
      <p:sp>
        <p:nvSpPr>
          <p:cNvPr id="3" name="Symbol zastępczy zawartości 2"/>
          <p:cNvSpPr>
            <a:spLocks noGrp="1"/>
          </p:cNvSpPr>
          <p:nvPr>
            <p:ph sz="quarter" idx="1"/>
          </p:nvPr>
        </p:nvSpPr>
        <p:spPr/>
        <p:txBody>
          <a:bodyPr>
            <a:normAutofit/>
          </a:bodyPr>
          <a:lstStyle/>
          <a:p>
            <a:pPr algn="just"/>
            <a:r>
              <a:rPr lang="pl-PL" sz="1800" dirty="0" smtClean="0">
                <a:latin typeface="Times New Roman" pitchFamily="18" charset="0"/>
                <a:cs typeface="Times New Roman" pitchFamily="18" charset="0"/>
              </a:rPr>
              <a:t>Konserwanty stosowane do żywności muszą charakteryzować się niezawodnością działania, nie zmieniać naturalnych cech produktu a przede wszystkim odznaczać się brakiem toksyczności. W przypadku ewentualnie małej szkodliwości dla zdrowia człowieka, należy stosować dawki zgodne z ograniczeniami wyznaczonymi przez ADI (</a:t>
            </a:r>
            <a:r>
              <a:rPr lang="pl-PL" sz="1800" dirty="0" err="1" smtClean="0">
                <a:latin typeface="Times New Roman" pitchFamily="18" charset="0"/>
                <a:cs typeface="Times New Roman" pitchFamily="18" charset="0"/>
              </a:rPr>
              <a:t>Acceptable</a:t>
            </a:r>
            <a:r>
              <a:rPr lang="pl-PL" sz="1800" dirty="0" smtClean="0">
                <a:latin typeface="Times New Roman" pitchFamily="18" charset="0"/>
                <a:cs typeface="Times New Roman" pitchFamily="18" charset="0"/>
              </a:rPr>
              <a:t> </a:t>
            </a:r>
            <a:r>
              <a:rPr lang="pl-PL" sz="1800" dirty="0" err="1" smtClean="0">
                <a:latin typeface="Times New Roman" pitchFamily="18" charset="0"/>
                <a:cs typeface="Times New Roman" pitchFamily="18" charset="0"/>
              </a:rPr>
              <a:t>Daily</a:t>
            </a:r>
            <a:r>
              <a:rPr lang="pl-PL" sz="1800" dirty="0" smtClean="0">
                <a:latin typeface="Times New Roman" pitchFamily="18" charset="0"/>
                <a:cs typeface="Times New Roman" pitchFamily="18" charset="0"/>
              </a:rPr>
              <a:t> </a:t>
            </a:r>
            <a:r>
              <a:rPr lang="pl-PL" sz="1800" dirty="0" err="1" smtClean="0">
                <a:latin typeface="Times New Roman" pitchFamily="18" charset="0"/>
                <a:cs typeface="Times New Roman" pitchFamily="18" charset="0"/>
              </a:rPr>
              <a:t>Intake</a:t>
            </a:r>
            <a:r>
              <a:rPr lang="pl-PL" sz="1800" dirty="0" smtClean="0">
                <a:latin typeface="Times New Roman" pitchFamily="18" charset="0"/>
                <a:cs typeface="Times New Roman" pitchFamily="18" charset="0"/>
              </a:rPr>
              <a:t>). Jest to wskaźnik określający maksymalną ilość substancji w przeliczeniu na kilogram masy ciała, która może być spożywana codziennie z żywnością bez znacznych negatywnych skutków dla zdrowia przez całe życie. </a:t>
            </a:r>
          </a:p>
          <a:p>
            <a:pPr algn="just"/>
            <a:r>
              <a:rPr lang="pl-PL" sz="1800" dirty="0" smtClean="0">
                <a:latin typeface="Times New Roman" pitchFamily="18" charset="0"/>
                <a:cs typeface="Times New Roman" pitchFamily="18" charset="0"/>
              </a:rPr>
              <a:t>Przeciwutleniacze stanowią drugą grupę środków przedłużających trwałość artykułów żywności.</a:t>
            </a:r>
          </a:p>
          <a:p>
            <a:pPr algn="just"/>
            <a:r>
              <a:rPr lang="pl-PL" sz="1800" dirty="0" smtClean="0">
                <a:latin typeface="Times New Roman" pitchFamily="18" charset="0"/>
                <a:cs typeface="Times New Roman" pitchFamily="18" charset="0"/>
              </a:rPr>
              <a:t>Wśród naturalnych przeciwutleniaczy na szczególną uwagę zasługują: tokoferole naturalne i syntetyczne występujące w łuskach i olejach roślinnych oraz wykazujące szerokie spektrum – kwasy organiczne – przeciwdziałające ciemnieniu enzymatycznemu, jednocześnie nie sprzyjające występowaniu wielu drobnoustrojów w tym bakterii i pleśni.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548680"/>
            <a:ext cx="7467600" cy="6192688"/>
          </a:xfrm>
        </p:spPr>
        <p:txBody>
          <a:bodyPr>
            <a:noAutofit/>
          </a:bodyPr>
          <a:lstStyle/>
          <a:p>
            <a:pPr algn="just"/>
            <a:r>
              <a:rPr lang="pl-PL" sz="1800" dirty="0" smtClean="0">
                <a:latin typeface="Times New Roman" pitchFamily="18" charset="0"/>
                <a:cs typeface="Times New Roman" pitchFamily="18" charset="0"/>
              </a:rPr>
              <a:t>Wszechobecny tlen wywołuje daleko idące zmiany, wpływające na charakterystykę produktu spożywczego, który ma być chroniony. Działanie tej substancji, skutkuje pojawieniem się dwóch typów zjawisk: biologicznemu utlenianiu tlenem z powietrza substancji nietłuszczowych przy udziale enzymów i chemiczne utlenianie tłuszczów, czyli potocznie nazywane jełczeniem.</a:t>
            </a:r>
          </a:p>
          <a:p>
            <a:pPr algn="just"/>
            <a:r>
              <a:rPr lang="pl-PL" sz="1800" dirty="0" smtClean="0">
                <a:latin typeface="Times New Roman" pitchFamily="18" charset="0"/>
                <a:cs typeface="Times New Roman" pitchFamily="18" charset="0"/>
              </a:rPr>
              <a:t>Procesom utleniania produktów spożywczych można zapobiec przez wprowadzenie substancji zwanych przeciwutleniaczami, których działanie polega na hamowaniu szybkości reakcji utleniania składników żywności, co zapobiega rozkładowi wolnych rodników do lotnych produktów zapachowych lub uaktywniania się enzymów z grupy </a:t>
            </a:r>
            <a:r>
              <a:rPr lang="pl-PL" sz="1800" dirty="0" err="1" smtClean="0">
                <a:latin typeface="Times New Roman" pitchFamily="18" charset="0"/>
                <a:cs typeface="Times New Roman" pitchFamily="18" charset="0"/>
              </a:rPr>
              <a:t>polifenolooksydazy</a:t>
            </a:r>
            <a:r>
              <a:rPr lang="pl-PL" sz="1800" dirty="0" smtClean="0">
                <a:latin typeface="Times New Roman" pitchFamily="18" charset="0"/>
                <a:cs typeface="Times New Roman" pitchFamily="18" charset="0"/>
              </a:rPr>
              <a:t>, produkujących szary barwnik melaninę. </a:t>
            </a:r>
          </a:p>
          <a:p>
            <a:pPr algn="just"/>
            <a:r>
              <a:rPr lang="pl-PL" sz="1800" dirty="0" smtClean="0">
                <a:latin typeface="Times New Roman" pitchFamily="18" charset="0"/>
                <a:cs typeface="Times New Roman" pitchFamily="18" charset="0"/>
              </a:rPr>
              <a:t>Do przeciwutleniaczy syntetycznych (np. E 321) należą związki, które zapobiegają niekorzystnym zmianom chemicznym nie tylko tłuszczów i olejów jadalnych, lecz także surowców i produktów spożywczych zawierających tłuszcze ukryte. </a:t>
            </a:r>
          </a:p>
          <a:p>
            <a:pPr algn="just"/>
            <a:r>
              <a:rPr lang="pl-PL" sz="1800" dirty="0" smtClean="0">
                <a:latin typeface="Times New Roman" pitchFamily="18" charset="0"/>
                <a:cs typeface="Times New Roman" pitchFamily="18" charset="0"/>
              </a:rPr>
              <a:t>Antyoksydanty utrwalają olej przeciwdziałając jego nadmiernie szybkiemu utlenianiu i polimeryzacji oraz utrwalają smażony produkt, dając </a:t>
            </a:r>
            <a:r>
              <a:rPr lang="pl-PL" sz="1800" dirty="0" err="1" smtClean="0">
                <a:latin typeface="Times New Roman" pitchFamily="18" charset="0"/>
                <a:cs typeface="Times New Roman" pitchFamily="18" charset="0"/>
              </a:rPr>
              <a:t>carry-trought</a:t>
            </a:r>
            <a:r>
              <a:rPr lang="pl-PL" sz="1800" dirty="0" smtClean="0">
                <a:latin typeface="Times New Roman" pitchFamily="18" charset="0"/>
                <a:cs typeface="Times New Roman" pitchFamily="18" charset="0"/>
              </a:rPr>
              <a:t> </a:t>
            </a:r>
            <a:r>
              <a:rPr lang="pl-PL" sz="1800" dirty="0" err="1" smtClean="0">
                <a:latin typeface="Times New Roman" pitchFamily="18" charset="0"/>
                <a:cs typeface="Times New Roman" pitchFamily="18" charset="0"/>
              </a:rPr>
              <a:t>effect</a:t>
            </a:r>
            <a:r>
              <a:rPr lang="pl-PL" sz="1800" dirty="0" smtClean="0">
                <a:latin typeface="Times New Roman" pitchFamily="18" charset="0"/>
                <a:cs typeface="Times New Roman" pitchFamily="18" charset="0"/>
              </a:rPr>
              <a:t>. Wykorzystywane jest to w produkcji między innymi chipsów, frytek, pączków, które absorbując znaczne ilości tłuszczu na rozwiniętej powierzchni stwarzają szczególnie sprzyjające warunki do jego utleniania.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660" t="16800" r="19443" b="14321"/>
          <a:stretch>
            <a:fillRect/>
          </a:stretch>
        </p:blipFill>
        <p:spPr bwMode="auto">
          <a:xfrm>
            <a:off x="0" y="692696"/>
            <a:ext cx="8972900"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427" t="16279" r="19204" b="26081"/>
          <a:stretch>
            <a:fillRect/>
          </a:stretch>
        </p:blipFill>
        <p:spPr bwMode="auto">
          <a:xfrm>
            <a:off x="0" y="836712"/>
            <a:ext cx="9036496" cy="469758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F:\Rolnik\Rok szkolny 2021-2022\Działalność do stażu na mianowanie\Konserwanty\shutterstock_296087969-1024x684.jpg"/>
          <p:cNvPicPr/>
          <p:nvPr/>
        </p:nvPicPr>
        <p:blipFill>
          <a:blip r:embed="rId2" cstate="print"/>
          <a:srcRect/>
          <a:stretch>
            <a:fillRect/>
          </a:stretch>
        </p:blipFill>
        <p:spPr bwMode="auto">
          <a:xfrm>
            <a:off x="-58714" y="0"/>
            <a:ext cx="9261428"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TotalTime>
  <Words>141</Words>
  <Application>Microsoft Office PowerPoint</Application>
  <PresentationFormat>Pokaz na ekranie (4:3)</PresentationFormat>
  <Paragraphs>34</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Wykusz</vt:lpstr>
      <vt:lpstr>Slajd 1</vt:lpstr>
      <vt:lpstr>Slajd 2</vt:lpstr>
      <vt:lpstr>Slajd 3</vt:lpstr>
      <vt:lpstr>Slajd 4</vt:lpstr>
      <vt:lpstr> KONSERWANTY I PRZECIWUTLENIACZE W ŻYWNOŚCI</vt:lpstr>
      <vt:lpstr>Slajd 6</vt:lpstr>
      <vt:lpstr>Slajd 7</vt:lpstr>
      <vt:lpstr>Slajd 8</vt:lpstr>
      <vt:lpstr>Slajd 9</vt:lpstr>
      <vt:lpstr>KONSERWANTY I PRZECIWUTLENIACZE W KOSMETYCE</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Michał</dc:creator>
  <cp:lastModifiedBy>Michał Olech</cp:lastModifiedBy>
  <cp:revision>5</cp:revision>
  <dcterms:created xsi:type="dcterms:W3CDTF">2022-05-25T13:20:36Z</dcterms:created>
  <dcterms:modified xsi:type="dcterms:W3CDTF">2022-05-27T20:19:19Z</dcterms:modified>
</cp:coreProperties>
</file>