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handoutMasterIdLst>
    <p:handoutMasterId r:id="rId62"/>
  </p:handoutMasterIdLst>
  <p:sldIdLst>
    <p:sldId id="256" r:id="rId2"/>
    <p:sldId id="366" r:id="rId3"/>
    <p:sldId id="258" r:id="rId4"/>
    <p:sldId id="405" r:id="rId5"/>
    <p:sldId id="272" r:id="rId6"/>
    <p:sldId id="365" r:id="rId7"/>
    <p:sldId id="377" r:id="rId8"/>
    <p:sldId id="333" r:id="rId9"/>
    <p:sldId id="336" r:id="rId10"/>
    <p:sldId id="367" r:id="rId11"/>
    <p:sldId id="355" r:id="rId12"/>
    <p:sldId id="370" r:id="rId13"/>
    <p:sldId id="362" r:id="rId14"/>
    <p:sldId id="269" r:id="rId15"/>
    <p:sldId id="368" r:id="rId16"/>
    <p:sldId id="378" r:id="rId17"/>
    <p:sldId id="281" r:id="rId18"/>
    <p:sldId id="283" r:id="rId19"/>
    <p:sldId id="337" r:id="rId20"/>
    <p:sldId id="338" r:id="rId21"/>
    <p:sldId id="374" r:id="rId22"/>
    <p:sldId id="380" r:id="rId23"/>
    <p:sldId id="381" r:id="rId24"/>
    <p:sldId id="375" r:id="rId25"/>
    <p:sldId id="384" r:id="rId26"/>
    <p:sldId id="386" r:id="rId27"/>
    <p:sldId id="388" r:id="rId28"/>
    <p:sldId id="391" r:id="rId29"/>
    <p:sldId id="390" r:id="rId30"/>
    <p:sldId id="392" r:id="rId31"/>
    <p:sldId id="394" r:id="rId32"/>
    <p:sldId id="396" r:id="rId33"/>
    <p:sldId id="339" r:id="rId34"/>
    <p:sldId id="400" r:id="rId35"/>
    <p:sldId id="397" r:id="rId36"/>
    <p:sldId id="344" r:id="rId37"/>
    <p:sldId id="399" r:id="rId38"/>
    <p:sldId id="326" r:id="rId39"/>
    <p:sldId id="286" r:id="rId40"/>
    <p:sldId id="287" r:id="rId41"/>
    <p:sldId id="289" r:id="rId42"/>
    <p:sldId id="288" r:id="rId43"/>
    <p:sldId id="292" r:id="rId44"/>
    <p:sldId id="296" r:id="rId45"/>
    <p:sldId id="402" r:id="rId46"/>
    <p:sldId id="406" r:id="rId47"/>
    <p:sldId id="407" r:id="rId48"/>
    <p:sldId id="408" r:id="rId49"/>
    <p:sldId id="409" r:id="rId50"/>
    <p:sldId id="410" r:id="rId51"/>
    <p:sldId id="411" r:id="rId52"/>
    <p:sldId id="412" r:id="rId53"/>
    <p:sldId id="413" r:id="rId54"/>
    <p:sldId id="414" r:id="rId55"/>
    <p:sldId id="415" r:id="rId56"/>
    <p:sldId id="416" r:id="rId57"/>
    <p:sldId id="417" r:id="rId58"/>
    <p:sldId id="403" r:id="rId59"/>
    <p:sldId id="401" r:id="rId60"/>
  </p:sldIdLst>
  <p:sldSz cx="9144000" cy="6858000" type="screen4x3"/>
  <p:notesSz cx="9926638" cy="6797675"/>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61159" autoAdjust="0"/>
  </p:normalViewPr>
  <p:slideViewPr>
    <p:cSldViewPr>
      <p:cViewPr varScale="1">
        <p:scale>
          <a:sx n="54" d="100"/>
          <a:sy n="54" d="100"/>
        </p:scale>
        <p:origin x="-236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2" d="100"/>
          <a:sy n="92" d="100"/>
        </p:scale>
        <p:origin x="-2160" y="-108"/>
      </p:cViewPr>
      <p:guideLst>
        <p:guide orient="horz" pos="2141"/>
        <p:guide pos="312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B65EB-8480-4A3E-BF9F-7F46918029C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pl-PL"/>
        </a:p>
      </dgm:t>
    </dgm:pt>
    <dgm:pt modelId="{99DF5B56-A33E-4077-B84F-96DA650923F5}">
      <dgm:prSet phldrT="[Tekst]" custT="1"/>
      <dgm:spPr/>
      <dgm:t>
        <a:bodyPr/>
        <a:lstStyle/>
        <a:p>
          <a:r>
            <a:rPr lang="pl-PL" sz="1800" b="1" dirty="0" smtClean="0">
              <a:latin typeface="Times New Roman" pitchFamily="18" charset="0"/>
              <a:cs typeface="Times New Roman" pitchFamily="18" charset="0"/>
            </a:rPr>
            <a:t>MECHANICZNE</a:t>
          </a:r>
          <a:endParaRPr lang="pl-PL" sz="1800" b="1" dirty="0">
            <a:latin typeface="Times New Roman" pitchFamily="18" charset="0"/>
            <a:cs typeface="Times New Roman" pitchFamily="18" charset="0"/>
          </a:endParaRPr>
        </a:p>
      </dgm:t>
    </dgm:pt>
    <dgm:pt modelId="{43E8CAAC-D90F-4A1A-960E-5C86D09F7DE4}" type="parTrans" cxnId="{A95D7797-0741-45D1-BCFD-DE00D8BE0201}">
      <dgm:prSet/>
      <dgm:spPr/>
      <dgm:t>
        <a:bodyPr/>
        <a:lstStyle/>
        <a:p>
          <a:endParaRPr lang="pl-PL"/>
        </a:p>
      </dgm:t>
    </dgm:pt>
    <dgm:pt modelId="{77F3C21A-91E8-4F6D-BCAF-D10AAC4DDA60}" type="sibTrans" cxnId="{A95D7797-0741-45D1-BCFD-DE00D8BE0201}">
      <dgm:prSet/>
      <dgm:spPr/>
      <dgm:t>
        <a:bodyPr/>
        <a:lstStyle/>
        <a:p>
          <a:endParaRPr lang="pl-PL"/>
        </a:p>
      </dgm:t>
    </dgm:pt>
    <dgm:pt modelId="{14F81909-7CE7-4274-9A8E-241F0F68EA1E}">
      <dgm:prSet phldrT="[Tekst]" custT="1"/>
      <dgm:spPr/>
      <dgm:t>
        <a:bodyPr/>
        <a:lstStyle/>
        <a:p>
          <a:r>
            <a:rPr lang="pl-PL" sz="1800" b="1" dirty="0" smtClean="0">
              <a:latin typeface="Times New Roman" pitchFamily="18" charset="0"/>
              <a:cs typeface="Times New Roman" pitchFamily="18" charset="0"/>
            </a:rPr>
            <a:t>CHEMICZNE</a:t>
          </a:r>
          <a:endParaRPr lang="pl-PL" sz="1800" b="1" dirty="0">
            <a:latin typeface="Times New Roman" pitchFamily="18" charset="0"/>
            <a:cs typeface="Times New Roman" pitchFamily="18" charset="0"/>
          </a:endParaRPr>
        </a:p>
      </dgm:t>
    </dgm:pt>
    <dgm:pt modelId="{FBE51195-1958-45CA-BBDF-9CC02BD975D6}" type="parTrans" cxnId="{72D446C4-6AB3-4C44-A497-81E7B7968AAE}">
      <dgm:prSet/>
      <dgm:spPr/>
      <dgm:t>
        <a:bodyPr/>
        <a:lstStyle/>
        <a:p>
          <a:endParaRPr lang="pl-PL"/>
        </a:p>
      </dgm:t>
    </dgm:pt>
    <dgm:pt modelId="{7AFD4ADC-7E91-4A01-9DBD-74E3008E3BF3}" type="sibTrans" cxnId="{72D446C4-6AB3-4C44-A497-81E7B7968AAE}">
      <dgm:prSet/>
      <dgm:spPr/>
      <dgm:t>
        <a:bodyPr/>
        <a:lstStyle/>
        <a:p>
          <a:endParaRPr lang="pl-PL"/>
        </a:p>
      </dgm:t>
    </dgm:pt>
    <dgm:pt modelId="{8C35C865-AFB9-42FE-8E87-B638E2EF364F}">
      <dgm:prSet phldrT="[Tekst]" custT="1"/>
      <dgm:spPr/>
      <dgm:t>
        <a:bodyPr/>
        <a:lstStyle/>
        <a:p>
          <a:r>
            <a:rPr lang="pl-PL" sz="1800" b="1" dirty="0" smtClean="0">
              <a:latin typeface="Times New Roman" pitchFamily="18" charset="0"/>
              <a:cs typeface="Times New Roman" pitchFamily="18" charset="0"/>
            </a:rPr>
            <a:t>BIOLOGICZNE</a:t>
          </a:r>
          <a:endParaRPr lang="pl-PL" sz="1800" b="1" dirty="0">
            <a:latin typeface="Times New Roman" pitchFamily="18" charset="0"/>
            <a:cs typeface="Times New Roman" pitchFamily="18" charset="0"/>
          </a:endParaRPr>
        </a:p>
      </dgm:t>
    </dgm:pt>
    <dgm:pt modelId="{E224CCBE-B095-4306-937D-FF0B8D4A8D4A}" type="parTrans" cxnId="{141AF9B8-2686-4795-831C-CDAE48D12262}">
      <dgm:prSet/>
      <dgm:spPr/>
      <dgm:t>
        <a:bodyPr/>
        <a:lstStyle/>
        <a:p>
          <a:endParaRPr lang="pl-PL"/>
        </a:p>
      </dgm:t>
    </dgm:pt>
    <dgm:pt modelId="{267AB4FD-6757-49B7-BEA8-8FB282798097}" type="sibTrans" cxnId="{141AF9B8-2686-4795-831C-CDAE48D12262}">
      <dgm:prSet/>
      <dgm:spPr/>
      <dgm:t>
        <a:bodyPr/>
        <a:lstStyle/>
        <a:p>
          <a:endParaRPr lang="pl-PL"/>
        </a:p>
      </dgm:t>
    </dgm:pt>
    <dgm:pt modelId="{F0D44179-BEDA-418B-B25B-BC7B42750655}">
      <dgm:prSet phldrT="[Tekst]" custT="1"/>
      <dgm:spPr/>
      <dgm:t>
        <a:bodyPr/>
        <a:lstStyle/>
        <a:p>
          <a:r>
            <a:rPr lang="pl-PL" sz="1800" dirty="0" smtClean="0">
              <a:latin typeface="Times New Roman" pitchFamily="18" charset="0"/>
              <a:cs typeface="Times New Roman" pitchFamily="18" charset="0"/>
            </a:rPr>
            <a:t>destylacja</a:t>
          </a:r>
          <a:endParaRPr lang="pl-PL" sz="1800" dirty="0">
            <a:latin typeface="Times New Roman" pitchFamily="18" charset="0"/>
            <a:cs typeface="Times New Roman" pitchFamily="18" charset="0"/>
          </a:endParaRPr>
        </a:p>
      </dgm:t>
    </dgm:pt>
    <dgm:pt modelId="{46AFB541-A3A6-44A2-8490-0D76EC0DDED8}" type="parTrans" cxnId="{560F3B69-7E52-42C4-9336-A3E06247456D}">
      <dgm:prSet/>
      <dgm:spPr/>
      <dgm:t>
        <a:bodyPr/>
        <a:lstStyle/>
        <a:p>
          <a:endParaRPr lang="pl-PL"/>
        </a:p>
      </dgm:t>
    </dgm:pt>
    <dgm:pt modelId="{4FFD8B56-5AE2-42DA-B719-3F8BDB6F6456}" type="sibTrans" cxnId="{560F3B69-7E52-42C4-9336-A3E06247456D}">
      <dgm:prSet/>
      <dgm:spPr/>
      <dgm:t>
        <a:bodyPr/>
        <a:lstStyle/>
        <a:p>
          <a:endParaRPr lang="pl-PL"/>
        </a:p>
      </dgm:t>
    </dgm:pt>
    <dgm:pt modelId="{C39EB1F3-EFE3-4942-A03A-4F29B0DD4272}">
      <dgm:prSet custT="1"/>
      <dgm:spPr/>
      <dgm:t>
        <a:bodyPr/>
        <a:lstStyle/>
        <a:p>
          <a:r>
            <a:rPr lang="pl-PL" sz="1800" dirty="0" smtClean="0">
              <a:latin typeface="Times New Roman" pitchFamily="18" charset="0"/>
              <a:cs typeface="Times New Roman" pitchFamily="18" charset="0"/>
            </a:rPr>
            <a:t>sedymentacja</a:t>
          </a:r>
        </a:p>
      </dgm:t>
    </dgm:pt>
    <dgm:pt modelId="{6D116AB3-8E17-430D-9F0D-BF91DA68255E}" type="parTrans" cxnId="{17B513B6-0A0A-4E7E-A9AE-4C7077BA9FAF}">
      <dgm:prSet/>
      <dgm:spPr/>
      <dgm:t>
        <a:bodyPr/>
        <a:lstStyle/>
        <a:p>
          <a:endParaRPr lang="pl-PL"/>
        </a:p>
      </dgm:t>
    </dgm:pt>
    <dgm:pt modelId="{BD69C331-1D8E-406E-9D31-6573CCAD6F34}" type="sibTrans" cxnId="{17B513B6-0A0A-4E7E-A9AE-4C7077BA9FAF}">
      <dgm:prSet/>
      <dgm:spPr/>
      <dgm:t>
        <a:bodyPr/>
        <a:lstStyle/>
        <a:p>
          <a:endParaRPr lang="pl-PL"/>
        </a:p>
      </dgm:t>
    </dgm:pt>
    <dgm:pt modelId="{B29C8A34-0B61-4141-82E7-7D67C64BE163}">
      <dgm:prSet custT="1"/>
      <dgm:spPr/>
      <dgm:t>
        <a:bodyPr/>
        <a:lstStyle/>
        <a:p>
          <a:r>
            <a:rPr lang="pl-PL" sz="1800" dirty="0" smtClean="0">
              <a:latin typeface="Times New Roman" pitchFamily="18" charset="0"/>
              <a:cs typeface="Times New Roman" pitchFamily="18" charset="0"/>
            </a:rPr>
            <a:t>krystalizacja</a:t>
          </a:r>
        </a:p>
      </dgm:t>
    </dgm:pt>
    <dgm:pt modelId="{1F610303-CD34-4690-994B-C69FCD986330}" type="parTrans" cxnId="{DC7A3499-3219-4BDB-8D0D-970DB0A3C634}">
      <dgm:prSet/>
      <dgm:spPr/>
      <dgm:t>
        <a:bodyPr/>
        <a:lstStyle/>
        <a:p>
          <a:endParaRPr lang="pl-PL"/>
        </a:p>
      </dgm:t>
    </dgm:pt>
    <dgm:pt modelId="{07FE8492-4796-4DE5-AA07-DA0F6D76DBD0}" type="sibTrans" cxnId="{DC7A3499-3219-4BDB-8D0D-970DB0A3C634}">
      <dgm:prSet/>
      <dgm:spPr/>
      <dgm:t>
        <a:bodyPr/>
        <a:lstStyle/>
        <a:p>
          <a:endParaRPr lang="pl-PL"/>
        </a:p>
      </dgm:t>
    </dgm:pt>
    <dgm:pt modelId="{4C381814-77FA-4E80-862F-D7E3DF299E7A}">
      <dgm:prSet custT="1"/>
      <dgm:spPr/>
      <dgm:t>
        <a:bodyPr/>
        <a:lstStyle/>
        <a:p>
          <a:r>
            <a:rPr lang="pl-PL" sz="1800" dirty="0" smtClean="0">
              <a:latin typeface="Times New Roman" pitchFamily="18" charset="0"/>
              <a:cs typeface="Times New Roman" pitchFamily="18" charset="0"/>
            </a:rPr>
            <a:t>odwrócona osmoza</a:t>
          </a:r>
        </a:p>
      </dgm:t>
    </dgm:pt>
    <dgm:pt modelId="{1B9DC00F-D3FE-4528-9D73-DD8B42A7393A}" type="parTrans" cxnId="{B359F583-151F-46F6-B8AB-C78F681706D9}">
      <dgm:prSet/>
      <dgm:spPr/>
      <dgm:t>
        <a:bodyPr/>
        <a:lstStyle/>
        <a:p>
          <a:endParaRPr lang="pl-PL"/>
        </a:p>
      </dgm:t>
    </dgm:pt>
    <dgm:pt modelId="{5F774DF0-133A-48A4-9165-040F28685C64}" type="sibTrans" cxnId="{B359F583-151F-46F6-B8AB-C78F681706D9}">
      <dgm:prSet/>
      <dgm:spPr/>
      <dgm:t>
        <a:bodyPr/>
        <a:lstStyle/>
        <a:p>
          <a:endParaRPr lang="pl-PL"/>
        </a:p>
      </dgm:t>
    </dgm:pt>
    <dgm:pt modelId="{ED858B7E-5CCE-47C6-8ADE-BC5592AE371D}">
      <dgm:prSet custT="1"/>
      <dgm:spPr/>
      <dgm:t>
        <a:bodyPr/>
        <a:lstStyle/>
        <a:p>
          <a:r>
            <a:rPr lang="pl-PL" sz="1800" dirty="0" smtClean="0">
              <a:latin typeface="Times New Roman" pitchFamily="18" charset="0"/>
              <a:cs typeface="Times New Roman" pitchFamily="18" charset="0"/>
            </a:rPr>
            <a:t>filtracja</a:t>
          </a:r>
        </a:p>
      </dgm:t>
    </dgm:pt>
    <dgm:pt modelId="{3F55AB00-A52C-4666-9A09-4D5DC968C8DA}" type="parTrans" cxnId="{BE5984E2-572A-4E02-B231-6A480EB87F91}">
      <dgm:prSet/>
      <dgm:spPr/>
      <dgm:t>
        <a:bodyPr/>
        <a:lstStyle/>
        <a:p>
          <a:endParaRPr lang="pl-PL"/>
        </a:p>
      </dgm:t>
    </dgm:pt>
    <dgm:pt modelId="{53CBBBB7-FD07-4017-959F-CFA7F556ACAA}" type="sibTrans" cxnId="{BE5984E2-572A-4E02-B231-6A480EB87F91}">
      <dgm:prSet/>
      <dgm:spPr/>
      <dgm:t>
        <a:bodyPr/>
        <a:lstStyle/>
        <a:p>
          <a:endParaRPr lang="pl-PL"/>
        </a:p>
      </dgm:t>
    </dgm:pt>
    <dgm:pt modelId="{5E9412A0-D5B9-435E-A37D-DD7A4D4C8BDE}">
      <dgm:prSet phldrT="[Tekst]" custT="1"/>
      <dgm:spPr/>
      <dgm:t>
        <a:bodyPr/>
        <a:lstStyle/>
        <a:p>
          <a:r>
            <a:rPr lang="pl-PL" sz="1800" dirty="0" smtClean="0">
              <a:latin typeface="Times New Roman" pitchFamily="18" charset="0"/>
              <a:cs typeface="Times New Roman" pitchFamily="18" charset="0"/>
            </a:rPr>
            <a:t>chlorowanie</a:t>
          </a:r>
          <a:endParaRPr lang="pl-PL" sz="1800" dirty="0">
            <a:latin typeface="Times New Roman" pitchFamily="18" charset="0"/>
            <a:cs typeface="Times New Roman" pitchFamily="18" charset="0"/>
          </a:endParaRPr>
        </a:p>
      </dgm:t>
    </dgm:pt>
    <dgm:pt modelId="{14948DEC-6102-4C05-9C3A-FE28309B094D}" type="parTrans" cxnId="{74B44A08-E1C7-46B3-BCC6-2E4A0A12D3DC}">
      <dgm:prSet/>
      <dgm:spPr/>
      <dgm:t>
        <a:bodyPr/>
        <a:lstStyle/>
        <a:p>
          <a:endParaRPr lang="pl-PL"/>
        </a:p>
      </dgm:t>
    </dgm:pt>
    <dgm:pt modelId="{F0D584B8-0C45-41BD-93A9-12DEE01E5E72}" type="sibTrans" cxnId="{74B44A08-E1C7-46B3-BCC6-2E4A0A12D3DC}">
      <dgm:prSet/>
      <dgm:spPr/>
      <dgm:t>
        <a:bodyPr/>
        <a:lstStyle/>
        <a:p>
          <a:endParaRPr lang="pl-PL"/>
        </a:p>
      </dgm:t>
    </dgm:pt>
    <dgm:pt modelId="{2E2A74B0-77D9-40BA-AB99-8E04F1C35509}">
      <dgm:prSet phldrT="[Tekst]" custT="1"/>
      <dgm:spPr/>
      <dgm:t>
        <a:bodyPr/>
        <a:lstStyle/>
        <a:p>
          <a:r>
            <a:rPr lang="pl-PL" sz="1800" dirty="0" smtClean="0">
              <a:latin typeface="Times New Roman" pitchFamily="18" charset="0"/>
              <a:cs typeface="Times New Roman" pitchFamily="18" charset="0"/>
            </a:rPr>
            <a:t>bakterie </a:t>
          </a:r>
          <a:endParaRPr lang="pl-PL" sz="1800" dirty="0">
            <a:latin typeface="Times New Roman" pitchFamily="18" charset="0"/>
            <a:cs typeface="Times New Roman" pitchFamily="18" charset="0"/>
          </a:endParaRPr>
        </a:p>
      </dgm:t>
    </dgm:pt>
    <dgm:pt modelId="{CA77FAE4-6735-49E0-9529-1E60518737AA}" type="parTrans" cxnId="{8F4B62A1-706D-4C57-BF98-F7B18E74CF55}">
      <dgm:prSet/>
      <dgm:spPr/>
      <dgm:t>
        <a:bodyPr/>
        <a:lstStyle/>
        <a:p>
          <a:endParaRPr lang="pl-PL"/>
        </a:p>
      </dgm:t>
    </dgm:pt>
    <dgm:pt modelId="{A796B85D-FC0E-4C80-BD51-945478F11EB6}" type="sibTrans" cxnId="{8F4B62A1-706D-4C57-BF98-F7B18E74CF55}">
      <dgm:prSet/>
      <dgm:spPr/>
      <dgm:t>
        <a:bodyPr/>
        <a:lstStyle/>
        <a:p>
          <a:endParaRPr lang="pl-PL"/>
        </a:p>
      </dgm:t>
    </dgm:pt>
    <dgm:pt modelId="{81BB412F-CC45-4903-A714-7C838E223C51}">
      <dgm:prSet custT="1"/>
      <dgm:spPr/>
      <dgm:t>
        <a:bodyPr/>
        <a:lstStyle/>
        <a:p>
          <a:r>
            <a:rPr lang="pl-PL" sz="1800" dirty="0" smtClean="0">
              <a:latin typeface="Times New Roman" pitchFamily="18" charset="0"/>
              <a:cs typeface="Times New Roman" pitchFamily="18" charset="0"/>
            </a:rPr>
            <a:t>inne mikroorganizmy</a:t>
          </a:r>
        </a:p>
      </dgm:t>
    </dgm:pt>
    <dgm:pt modelId="{2E819BE3-3C68-485E-AB49-366C0C521F6C}" type="parTrans" cxnId="{EA86EB4F-6A4A-4C22-9A40-B694DF9DACC2}">
      <dgm:prSet/>
      <dgm:spPr/>
      <dgm:t>
        <a:bodyPr/>
        <a:lstStyle/>
        <a:p>
          <a:endParaRPr lang="pl-PL"/>
        </a:p>
      </dgm:t>
    </dgm:pt>
    <dgm:pt modelId="{EEB1B9E7-8CFC-48D2-B660-5CE49DFA26EE}" type="sibTrans" cxnId="{EA86EB4F-6A4A-4C22-9A40-B694DF9DACC2}">
      <dgm:prSet/>
      <dgm:spPr/>
      <dgm:t>
        <a:bodyPr/>
        <a:lstStyle/>
        <a:p>
          <a:endParaRPr lang="pl-PL"/>
        </a:p>
      </dgm:t>
    </dgm:pt>
    <dgm:pt modelId="{7FB9CFEA-1B34-4F1C-BB7F-8DF872FEE83C}">
      <dgm:prSet custT="1"/>
      <dgm:spPr/>
      <dgm:t>
        <a:bodyPr/>
        <a:lstStyle/>
        <a:p>
          <a:r>
            <a:rPr lang="pl-PL" sz="1800" dirty="0" smtClean="0">
              <a:latin typeface="Times New Roman" pitchFamily="18" charset="0"/>
              <a:cs typeface="Times New Roman" pitchFamily="18" charset="0"/>
            </a:rPr>
            <a:t>wymiana jonowa</a:t>
          </a:r>
        </a:p>
      </dgm:t>
    </dgm:pt>
    <dgm:pt modelId="{DF22D46E-CC9E-497C-A950-CC8154C14510}" type="parTrans" cxnId="{845D7B73-6CFE-4CCD-AE03-899903892B08}">
      <dgm:prSet/>
      <dgm:spPr/>
      <dgm:t>
        <a:bodyPr/>
        <a:lstStyle/>
        <a:p>
          <a:endParaRPr lang="pl-PL"/>
        </a:p>
      </dgm:t>
    </dgm:pt>
    <dgm:pt modelId="{DDD398B2-EB20-49D1-8045-620B307F0C5D}" type="sibTrans" cxnId="{845D7B73-6CFE-4CCD-AE03-899903892B08}">
      <dgm:prSet/>
      <dgm:spPr/>
      <dgm:t>
        <a:bodyPr/>
        <a:lstStyle/>
        <a:p>
          <a:endParaRPr lang="pl-PL"/>
        </a:p>
      </dgm:t>
    </dgm:pt>
    <dgm:pt modelId="{D520F918-0A4D-4D46-A20A-3B65B14F216D}">
      <dgm:prSet custT="1"/>
      <dgm:spPr/>
      <dgm:t>
        <a:bodyPr/>
        <a:lstStyle/>
        <a:p>
          <a:r>
            <a:rPr lang="pl-PL" sz="1800" dirty="0" smtClean="0">
              <a:latin typeface="Times New Roman" pitchFamily="18" charset="0"/>
              <a:cs typeface="Times New Roman" pitchFamily="18" charset="0"/>
            </a:rPr>
            <a:t>ozonowanie</a:t>
          </a:r>
        </a:p>
      </dgm:t>
    </dgm:pt>
    <dgm:pt modelId="{00F9A0BA-BD0F-4CB1-86A0-BC2D1AC780BB}" type="parTrans" cxnId="{918A19F3-A909-4663-B813-4298AF3DE9E8}">
      <dgm:prSet/>
      <dgm:spPr/>
      <dgm:t>
        <a:bodyPr/>
        <a:lstStyle/>
        <a:p>
          <a:endParaRPr lang="pl-PL"/>
        </a:p>
      </dgm:t>
    </dgm:pt>
    <dgm:pt modelId="{56940642-639D-4904-8910-3005EB583453}" type="sibTrans" cxnId="{918A19F3-A909-4663-B813-4298AF3DE9E8}">
      <dgm:prSet/>
      <dgm:spPr/>
      <dgm:t>
        <a:bodyPr/>
        <a:lstStyle/>
        <a:p>
          <a:endParaRPr lang="pl-PL"/>
        </a:p>
      </dgm:t>
    </dgm:pt>
    <dgm:pt modelId="{93C11B4C-88EE-4211-AB54-2DE668DFCBDD}">
      <dgm:prSet custT="1"/>
      <dgm:spPr/>
      <dgm:t>
        <a:bodyPr/>
        <a:lstStyle/>
        <a:p>
          <a:r>
            <a:rPr lang="pl-PL" sz="1800" dirty="0" smtClean="0">
              <a:latin typeface="Times New Roman" pitchFamily="18" charset="0"/>
              <a:cs typeface="Times New Roman" pitchFamily="18" charset="0"/>
            </a:rPr>
            <a:t>strącanie osadów</a:t>
          </a:r>
        </a:p>
      </dgm:t>
    </dgm:pt>
    <dgm:pt modelId="{CC3B4EC4-C0C8-471A-935F-36C3097EED41}" type="parTrans" cxnId="{8C738B0C-15EB-4B83-87AA-6A62FB2BA756}">
      <dgm:prSet/>
      <dgm:spPr/>
      <dgm:t>
        <a:bodyPr/>
        <a:lstStyle/>
        <a:p>
          <a:endParaRPr lang="pl-PL"/>
        </a:p>
      </dgm:t>
    </dgm:pt>
    <dgm:pt modelId="{92FD066C-AAB5-4290-9752-475415DC39E6}" type="sibTrans" cxnId="{8C738B0C-15EB-4B83-87AA-6A62FB2BA756}">
      <dgm:prSet/>
      <dgm:spPr/>
      <dgm:t>
        <a:bodyPr/>
        <a:lstStyle/>
        <a:p>
          <a:endParaRPr lang="pl-PL"/>
        </a:p>
      </dgm:t>
    </dgm:pt>
    <dgm:pt modelId="{7AD1A98A-35B8-49D1-81F1-0CD994DA7450}" type="pres">
      <dgm:prSet presAssocID="{055B65EB-8480-4A3E-BF9F-7F46918029CF}" presName="Name0" presStyleCnt="0">
        <dgm:presLayoutVars>
          <dgm:dir/>
          <dgm:resizeHandles val="exact"/>
        </dgm:presLayoutVars>
      </dgm:prSet>
      <dgm:spPr/>
      <dgm:t>
        <a:bodyPr/>
        <a:lstStyle/>
        <a:p>
          <a:endParaRPr lang="pl-PL"/>
        </a:p>
      </dgm:t>
    </dgm:pt>
    <dgm:pt modelId="{0EA7DE4A-1579-416D-80E1-70A110AF1E63}" type="pres">
      <dgm:prSet presAssocID="{99DF5B56-A33E-4077-B84F-96DA650923F5}" presName="compNode" presStyleCnt="0"/>
      <dgm:spPr/>
    </dgm:pt>
    <dgm:pt modelId="{BA969236-D2D0-440C-BD09-FF48C4129062}" type="pres">
      <dgm:prSet presAssocID="{99DF5B56-A33E-4077-B84F-96DA650923F5}" presName="pictRect" presStyleLbl="node1" presStyleIdx="0" presStyleCnt="3" custLinFactNeighborX="339" custLinFactNeighborY="-54969"/>
      <dgm:spPr>
        <a:blipFill rotWithShape="0">
          <a:blip xmlns:r="http://schemas.openxmlformats.org/officeDocument/2006/relationships" r:embed="rId1"/>
          <a:stretch>
            <a:fillRect/>
          </a:stretch>
        </a:blipFill>
      </dgm:spPr>
    </dgm:pt>
    <dgm:pt modelId="{F7565432-7D8F-4E1A-AED7-96B900053F24}" type="pres">
      <dgm:prSet presAssocID="{99DF5B56-A33E-4077-B84F-96DA650923F5}" presName="textRect" presStyleLbl="revTx" presStyleIdx="0" presStyleCnt="3" custScaleY="27156" custLinFactY="-20365" custLinFactNeighborX="339" custLinFactNeighborY="-100000">
        <dgm:presLayoutVars>
          <dgm:bulletEnabled val="1"/>
        </dgm:presLayoutVars>
      </dgm:prSet>
      <dgm:spPr/>
      <dgm:t>
        <a:bodyPr/>
        <a:lstStyle/>
        <a:p>
          <a:endParaRPr lang="pl-PL"/>
        </a:p>
      </dgm:t>
    </dgm:pt>
    <dgm:pt modelId="{6834F357-33C2-4364-AD56-0C8DA8F94EBA}" type="pres">
      <dgm:prSet presAssocID="{77F3C21A-91E8-4F6D-BCAF-D10AAC4DDA60}" presName="sibTrans" presStyleLbl="sibTrans2D1" presStyleIdx="0" presStyleCnt="0"/>
      <dgm:spPr/>
      <dgm:t>
        <a:bodyPr/>
        <a:lstStyle/>
        <a:p>
          <a:endParaRPr lang="pl-PL"/>
        </a:p>
      </dgm:t>
    </dgm:pt>
    <dgm:pt modelId="{59DC3377-59FF-460B-878F-B19345172921}" type="pres">
      <dgm:prSet presAssocID="{14F81909-7CE7-4274-9A8E-241F0F68EA1E}" presName="compNode" presStyleCnt="0"/>
      <dgm:spPr/>
    </dgm:pt>
    <dgm:pt modelId="{9026006D-9948-416F-BAAB-071FA0514E1D}" type="pres">
      <dgm:prSet presAssocID="{14F81909-7CE7-4274-9A8E-241F0F68EA1E}" presName="pictRect" presStyleLbl="node1" presStyleIdx="1" presStyleCnt="3" custLinFactNeighborX="-420" custLinFactNeighborY="-49228"/>
      <dgm:spPr>
        <a:blipFill rotWithShape="0">
          <a:blip xmlns:r="http://schemas.openxmlformats.org/officeDocument/2006/relationships" r:embed="rId2"/>
          <a:stretch>
            <a:fillRect/>
          </a:stretch>
        </a:blipFill>
      </dgm:spPr>
    </dgm:pt>
    <dgm:pt modelId="{91BB2546-04C1-477C-8923-DC3E54C6C220}" type="pres">
      <dgm:prSet presAssocID="{14F81909-7CE7-4274-9A8E-241F0F68EA1E}" presName="textRect" presStyleLbl="revTx" presStyleIdx="1" presStyleCnt="3" custLinFactNeighborX="-420" custLinFactNeighborY="-65732">
        <dgm:presLayoutVars>
          <dgm:bulletEnabled val="1"/>
        </dgm:presLayoutVars>
      </dgm:prSet>
      <dgm:spPr/>
      <dgm:t>
        <a:bodyPr/>
        <a:lstStyle/>
        <a:p>
          <a:endParaRPr lang="pl-PL"/>
        </a:p>
      </dgm:t>
    </dgm:pt>
    <dgm:pt modelId="{C4ACA78A-973F-44B5-A8D7-2182C4BCA8A3}" type="pres">
      <dgm:prSet presAssocID="{7AFD4ADC-7E91-4A01-9DBD-74E3008E3BF3}" presName="sibTrans" presStyleLbl="sibTrans2D1" presStyleIdx="0" presStyleCnt="0"/>
      <dgm:spPr/>
      <dgm:t>
        <a:bodyPr/>
        <a:lstStyle/>
        <a:p>
          <a:endParaRPr lang="pl-PL"/>
        </a:p>
      </dgm:t>
    </dgm:pt>
    <dgm:pt modelId="{24285BBC-8277-4D9C-BF58-8AE309009D4A}" type="pres">
      <dgm:prSet presAssocID="{8C35C865-AFB9-42FE-8E87-B638E2EF364F}" presName="compNode" presStyleCnt="0"/>
      <dgm:spPr/>
    </dgm:pt>
    <dgm:pt modelId="{00914DBE-CE21-4EFA-8634-415AA59982FE}" type="pres">
      <dgm:prSet presAssocID="{8C35C865-AFB9-42FE-8E87-B638E2EF364F}" presName="pictRect" presStyleLbl="node1" presStyleIdx="2" presStyleCnt="3" custLinFactNeighborX="-6783" custLinFactNeighborY="-49228"/>
      <dgm:spPr>
        <a:blipFill rotWithShape="0">
          <a:blip xmlns:r="http://schemas.openxmlformats.org/officeDocument/2006/relationships" r:embed="rId3"/>
          <a:stretch>
            <a:fillRect/>
          </a:stretch>
        </a:blipFill>
      </dgm:spPr>
    </dgm:pt>
    <dgm:pt modelId="{E7D39C34-7B0A-4613-A319-AE4B1D9E7CA3}" type="pres">
      <dgm:prSet presAssocID="{8C35C865-AFB9-42FE-8E87-B638E2EF364F}" presName="textRect" presStyleLbl="revTx" presStyleIdx="2" presStyleCnt="3" custLinFactNeighborX="-1180" custLinFactNeighborY="-65731">
        <dgm:presLayoutVars>
          <dgm:bulletEnabled val="1"/>
        </dgm:presLayoutVars>
      </dgm:prSet>
      <dgm:spPr/>
      <dgm:t>
        <a:bodyPr/>
        <a:lstStyle/>
        <a:p>
          <a:endParaRPr lang="pl-PL"/>
        </a:p>
      </dgm:t>
    </dgm:pt>
  </dgm:ptLst>
  <dgm:cxnLst>
    <dgm:cxn modelId="{5F29642E-6C77-4FA6-8A35-857E419D8464}" type="presOf" srcId="{8C35C865-AFB9-42FE-8E87-B638E2EF364F}" destId="{E7D39C34-7B0A-4613-A319-AE4B1D9E7CA3}" srcOrd="0" destOrd="0" presId="urn:microsoft.com/office/officeart/2005/8/layout/pList1"/>
    <dgm:cxn modelId="{8C738B0C-15EB-4B83-87AA-6A62FB2BA756}" srcId="{14F81909-7CE7-4274-9A8E-241F0F68EA1E}" destId="{93C11B4C-88EE-4211-AB54-2DE668DFCBDD}" srcOrd="3" destOrd="0" parTransId="{CC3B4EC4-C0C8-471A-935F-36C3097EED41}" sibTransId="{92FD066C-AAB5-4290-9752-475415DC39E6}"/>
    <dgm:cxn modelId="{9B0E477E-6DF7-4052-9796-082B45E2CA93}" type="presOf" srcId="{14F81909-7CE7-4274-9A8E-241F0F68EA1E}" destId="{91BB2546-04C1-477C-8923-DC3E54C6C220}" srcOrd="0" destOrd="0" presId="urn:microsoft.com/office/officeart/2005/8/layout/pList1"/>
    <dgm:cxn modelId="{4D71D1CC-E58E-4F89-AD8B-86FB27B19C1F}" type="presOf" srcId="{5E9412A0-D5B9-435E-A37D-DD7A4D4C8BDE}" destId="{91BB2546-04C1-477C-8923-DC3E54C6C220}" srcOrd="0" destOrd="1" presId="urn:microsoft.com/office/officeart/2005/8/layout/pList1"/>
    <dgm:cxn modelId="{1DB3A1DE-E43F-4345-A22F-B292AA0BF743}" type="presOf" srcId="{93C11B4C-88EE-4211-AB54-2DE668DFCBDD}" destId="{91BB2546-04C1-477C-8923-DC3E54C6C220}" srcOrd="0" destOrd="4" presId="urn:microsoft.com/office/officeart/2005/8/layout/pList1"/>
    <dgm:cxn modelId="{7B7C2837-949E-44CF-AA5E-846A535F7E33}" type="presOf" srcId="{7FB9CFEA-1B34-4F1C-BB7F-8DF872FEE83C}" destId="{91BB2546-04C1-477C-8923-DC3E54C6C220}" srcOrd="0" destOrd="2" presId="urn:microsoft.com/office/officeart/2005/8/layout/pList1"/>
    <dgm:cxn modelId="{4DB0A9AF-6197-47C2-A53A-BD2E4966B055}" type="presOf" srcId="{D520F918-0A4D-4D46-A20A-3B65B14F216D}" destId="{91BB2546-04C1-477C-8923-DC3E54C6C220}" srcOrd="0" destOrd="3" presId="urn:microsoft.com/office/officeart/2005/8/layout/pList1"/>
    <dgm:cxn modelId="{BA35C2A3-CCC0-4E37-8B8D-5E92CFEEFA4F}" type="presOf" srcId="{C39EB1F3-EFE3-4942-A03A-4F29B0DD4272}" destId="{F7565432-7D8F-4E1A-AED7-96B900053F24}" srcOrd="0" destOrd="2" presId="urn:microsoft.com/office/officeart/2005/8/layout/pList1"/>
    <dgm:cxn modelId="{BD753235-F579-441C-B31F-9481D3DB5A44}" type="presOf" srcId="{4C381814-77FA-4E80-862F-D7E3DF299E7A}" destId="{F7565432-7D8F-4E1A-AED7-96B900053F24}" srcOrd="0" destOrd="4" presId="urn:microsoft.com/office/officeart/2005/8/layout/pList1"/>
    <dgm:cxn modelId="{918A19F3-A909-4663-B813-4298AF3DE9E8}" srcId="{14F81909-7CE7-4274-9A8E-241F0F68EA1E}" destId="{D520F918-0A4D-4D46-A20A-3B65B14F216D}" srcOrd="2" destOrd="0" parTransId="{00F9A0BA-BD0F-4CB1-86A0-BC2D1AC780BB}" sibTransId="{56940642-639D-4904-8910-3005EB583453}"/>
    <dgm:cxn modelId="{8F4B62A1-706D-4C57-BF98-F7B18E74CF55}" srcId="{8C35C865-AFB9-42FE-8E87-B638E2EF364F}" destId="{2E2A74B0-77D9-40BA-AB99-8E04F1C35509}" srcOrd="0" destOrd="0" parTransId="{CA77FAE4-6735-49E0-9529-1E60518737AA}" sibTransId="{A796B85D-FC0E-4C80-BD51-945478F11EB6}"/>
    <dgm:cxn modelId="{EA86EB4F-6A4A-4C22-9A40-B694DF9DACC2}" srcId="{8C35C865-AFB9-42FE-8E87-B638E2EF364F}" destId="{81BB412F-CC45-4903-A714-7C838E223C51}" srcOrd="1" destOrd="0" parTransId="{2E819BE3-3C68-485E-AB49-366C0C521F6C}" sibTransId="{EEB1B9E7-8CFC-48D2-B660-5CE49DFA26EE}"/>
    <dgm:cxn modelId="{17B513B6-0A0A-4E7E-A9AE-4C7077BA9FAF}" srcId="{99DF5B56-A33E-4077-B84F-96DA650923F5}" destId="{C39EB1F3-EFE3-4942-A03A-4F29B0DD4272}" srcOrd="1" destOrd="0" parTransId="{6D116AB3-8E17-430D-9F0D-BF91DA68255E}" sibTransId="{BD69C331-1D8E-406E-9D31-6573CCAD6F34}"/>
    <dgm:cxn modelId="{3024280F-15C9-425F-9F99-FB0E700C3B21}" type="presOf" srcId="{2E2A74B0-77D9-40BA-AB99-8E04F1C35509}" destId="{E7D39C34-7B0A-4613-A319-AE4B1D9E7CA3}" srcOrd="0" destOrd="1" presId="urn:microsoft.com/office/officeart/2005/8/layout/pList1"/>
    <dgm:cxn modelId="{74B44A08-E1C7-46B3-BCC6-2E4A0A12D3DC}" srcId="{14F81909-7CE7-4274-9A8E-241F0F68EA1E}" destId="{5E9412A0-D5B9-435E-A37D-DD7A4D4C8BDE}" srcOrd="0" destOrd="0" parTransId="{14948DEC-6102-4C05-9C3A-FE28309B094D}" sibTransId="{F0D584B8-0C45-41BD-93A9-12DEE01E5E72}"/>
    <dgm:cxn modelId="{A4E3DB34-8BB0-4F92-9B4D-F3B147D1368E}" type="presOf" srcId="{ED858B7E-5CCE-47C6-8ADE-BC5592AE371D}" destId="{F7565432-7D8F-4E1A-AED7-96B900053F24}" srcOrd="0" destOrd="5" presId="urn:microsoft.com/office/officeart/2005/8/layout/pList1"/>
    <dgm:cxn modelId="{845D7B73-6CFE-4CCD-AE03-899903892B08}" srcId="{14F81909-7CE7-4274-9A8E-241F0F68EA1E}" destId="{7FB9CFEA-1B34-4F1C-BB7F-8DF872FEE83C}" srcOrd="1" destOrd="0" parTransId="{DF22D46E-CC9E-497C-A950-CC8154C14510}" sibTransId="{DDD398B2-EB20-49D1-8045-620B307F0C5D}"/>
    <dgm:cxn modelId="{560F3B69-7E52-42C4-9336-A3E06247456D}" srcId="{99DF5B56-A33E-4077-B84F-96DA650923F5}" destId="{F0D44179-BEDA-418B-B25B-BC7B42750655}" srcOrd="0" destOrd="0" parTransId="{46AFB541-A3A6-44A2-8490-0D76EC0DDED8}" sibTransId="{4FFD8B56-5AE2-42DA-B719-3F8BDB6F6456}"/>
    <dgm:cxn modelId="{958C9044-91EE-4FE3-AF32-A4C7C1402234}" type="presOf" srcId="{99DF5B56-A33E-4077-B84F-96DA650923F5}" destId="{F7565432-7D8F-4E1A-AED7-96B900053F24}" srcOrd="0" destOrd="0" presId="urn:microsoft.com/office/officeart/2005/8/layout/pList1"/>
    <dgm:cxn modelId="{287D5C47-4C6C-4E5F-9538-42FE964F4468}" type="presOf" srcId="{B29C8A34-0B61-4141-82E7-7D67C64BE163}" destId="{F7565432-7D8F-4E1A-AED7-96B900053F24}" srcOrd="0" destOrd="3" presId="urn:microsoft.com/office/officeart/2005/8/layout/pList1"/>
    <dgm:cxn modelId="{7F9F97F2-3E11-43ED-8453-EA120ABFBFEC}" type="presOf" srcId="{7AFD4ADC-7E91-4A01-9DBD-74E3008E3BF3}" destId="{C4ACA78A-973F-44B5-A8D7-2182C4BCA8A3}" srcOrd="0" destOrd="0" presId="urn:microsoft.com/office/officeart/2005/8/layout/pList1"/>
    <dgm:cxn modelId="{F4A87E09-9141-46A6-A545-B10979A8A2E8}" type="presOf" srcId="{F0D44179-BEDA-418B-B25B-BC7B42750655}" destId="{F7565432-7D8F-4E1A-AED7-96B900053F24}" srcOrd="0" destOrd="1" presId="urn:microsoft.com/office/officeart/2005/8/layout/pList1"/>
    <dgm:cxn modelId="{0393811F-7FD2-4891-A6FD-8CFEFCA7ED4B}" type="presOf" srcId="{77F3C21A-91E8-4F6D-BCAF-D10AAC4DDA60}" destId="{6834F357-33C2-4364-AD56-0C8DA8F94EBA}" srcOrd="0" destOrd="0" presId="urn:microsoft.com/office/officeart/2005/8/layout/pList1"/>
    <dgm:cxn modelId="{141AF9B8-2686-4795-831C-CDAE48D12262}" srcId="{055B65EB-8480-4A3E-BF9F-7F46918029CF}" destId="{8C35C865-AFB9-42FE-8E87-B638E2EF364F}" srcOrd="2" destOrd="0" parTransId="{E224CCBE-B095-4306-937D-FF0B8D4A8D4A}" sibTransId="{267AB4FD-6757-49B7-BEA8-8FB282798097}"/>
    <dgm:cxn modelId="{A95D7797-0741-45D1-BCFD-DE00D8BE0201}" srcId="{055B65EB-8480-4A3E-BF9F-7F46918029CF}" destId="{99DF5B56-A33E-4077-B84F-96DA650923F5}" srcOrd="0" destOrd="0" parTransId="{43E8CAAC-D90F-4A1A-960E-5C86D09F7DE4}" sibTransId="{77F3C21A-91E8-4F6D-BCAF-D10AAC4DDA60}"/>
    <dgm:cxn modelId="{BE5984E2-572A-4E02-B231-6A480EB87F91}" srcId="{99DF5B56-A33E-4077-B84F-96DA650923F5}" destId="{ED858B7E-5CCE-47C6-8ADE-BC5592AE371D}" srcOrd="4" destOrd="0" parTransId="{3F55AB00-A52C-4666-9A09-4D5DC968C8DA}" sibTransId="{53CBBBB7-FD07-4017-959F-CFA7F556ACAA}"/>
    <dgm:cxn modelId="{5479B631-520C-45FB-89AE-6B4FF4FBE84B}" type="presOf" srcId="{81BB412F-CC45-4903-A714-7C838E223C51}" destId="{E7D39C34-7B0A-4613-A319-AE4B1D9E7CA3}" srcOrd="0" destOrd="2" presId="urn:microsoft.com/office/officeart/2005/8/layout/pList1"/>
    <dgm:cxn modelId="{B359F583-151F-46F6-B8AB-C78F681706D9}" srcId="{99DF5B56-A33E-4077-B84F-96DA650923F5}" destId="{4C381814-77FA-4E80-862F-D7E3DF299E7A}" srcOrd="3" destOrd="0" parTransId="{1B9DC00F-D3FE-4528-9D73-DD8B42A7393A}" sibTransId="{5F774DF0-133A-48A4-9165-040F28685C64}"/>
    <dgm:cxn modelId="{DC7A3499-3219-4BDB-8D0D-970DB0A3C634}" srcId="{99DF5B56-A33E-4077-B84F-96DA650923F5}" destId="{B29C8A34-0B61-4141-82E7-7D67C64BE163}" srcOrd="2" destOrd="0" parTransId="{1F610303-CD34-4690-994B-C69FCD986330}" sibTransId="{07FE8492-4796-4DE5-AA07-DA0F6D76DBD0}"/>
    <dgm:cxn modelId="{72D446C4-6AB3-4C44-A497-81E7B7968AAE}" srcId="{055B65EB-8480-4A3E-BF9F-7F46918029CF}" destId="{14F81909-7CE7-4274-9A8E-241F0F68EA1E}" srcOrd="1" destOrd="0" parTransId="{FBE51195-1958-45CA-BBDF-9CC02BD975D6}" sibTransId="{7AFD4ADC-7E91-4A01-9DBD-74E3008E3BF3}"/>
    <dgm:cxn modelId="{3579BBE0-DA7C-4AC2-99DC-60EF7B2026BE}" type="presOf" srcId="{055B65EB-8480-4A3E-BF9F-7F46918029CF}" destId="{7AD1A98A-35B8-49D1-81F1-0CD994DA7450}" srcOrd="0" destOrd="0" presId="urn:microsoft.com/office/officeart/2005/8/layout/pList1"/>
    <dgm:cxn modelId="{4CCDEB9C-1E67-4F61-A087-69EA8D5DD9EA}" type="presParOf" srcId="{7AD1A98A-35B8-49D1-81F1-0CD994DA7450}" destId="{0EA7DE4A-1579-416D-80E1-70A110AF1E63}" srcOrd="0" destOrd="0" presId="urn:microsoft.com/office/officeart/2005/8/layout/pList1"/>
    <dgm:cxn modelId="{D384288A-3F79-4BDE-8F08-0F2EA14E954C}" type="presParOf" srcId="{0EA7DE4A-1579-416D-80E1-70A110AF1E63}" destId="{BA969236-D2D0-440C-BD09-FF48C4129062}" srcOrd="0" destOrd="0" presId="urn:microsoft.com/office/officeart/2005/8/layout/pList1"/>
    <dgm:cxn modelId="{5AC76300-8145-4447-87A1-F8ED300BDD2E}" type="presParOf" srcId="{0EA7DE4A-1579-416D-80E1-70A110AF1E63}" destId="{F7565432-7D8F-4E1A-AED7-96B900053F24}" srcOrd="1" destOrd="0" presId="urn:microsoft.com/office/officeart/2005/8/layout/pList1"/>
    <dgm:cxn modelId="{FA8C6573-7513-4DAB-B45F-592CAABBFA17}" type="presParOf" srcId="{7AD1A98A-35B8-49D1-81F1-0CD994DA7450}" destId="{6834F357-33C2-4364-AD56-0C8DA8F94EBA}" srcOrd="1" destOrd="0" presId="urn:microsoft.com/office/officeart/2005/8/layout/pList1"/>
    <dgm:cxn modelId="{333AA020-7B2E-4C1D-B96F-34DDB2AA192A}" type="presParOf" srcId="{7AD1A98A-35B8-49D1-81F1-0CD994DA7450}" destId="{59DC3377-59FF-460B-878F-B19345172921}" srcOrd="2" destOrd="0" presId="urn:microsoft.com/office/officeart/2005/8/layout/pList1"/>
    <dgm:cxn modelId="{D4157CA2-1BC9-482C-AD61-D5817077F93C}" type="presParOf" srcId="{59DC3377-59FF-460B-878F-B19345172921}" destId="{9026006D-9948-416F-BAAB-071FA0514E1D}" srcOrd="0" destOrd="0" presId="urn:microsoft.com/office/officeart/2005/8/layout/pList1"/>
    <dgm:cxn modelId="{B78A0D09-CB20-4E31-B787-8DF9A88AF0A3}" type="presParOf" srcId="{59DC3377-59FF-460B-878F-B19345172921}" destId="{91BB2546-04C1-477C-8923-DC3E54C6C220}" srcOrd="1" destOrd="0" presId="urn:microsoft.com/office/officeart/2005/8/layout/pList1"/>
    <dgm:cxn modelId="{C96328A9-7E62-4467-AC60-DD7379A38E0B}" type="presParOf" srcId="{7AD1A98A-35B8-49D1-81F1-0CD994DA7450}" destId="{C4ACA78A-973F-44B5-A8D7-2182C4BCA8A3}" srcOrd="3" destOrd="0" presId="urn:microsoft.com/office/officeart/2005/8/layout/pList1"/>
    <dgm:cxn modelId="{083279A2-9957-460A-9341-B0601352FA8F}" type="presParOf" srcId="{7AD1A98A-35B8-49D1-81F1-0CD994DA7450}" destId="{24285BBC-8277-4D9C-BF58-8AE309009D4A}" srcOrd="4" destOrd="0" presId="urn:microsoft.com/office/officeart/2005/8/layout/pList1"/>
    <dgm:cxn modelId="{70218B2D-E6E5-4E65-A06B-161EAC6CC4E9}" type="presParOf" srcId="{24285BBC-8277-4D9C-BF58-8AE309009D4A}" destId="{00914DBE-CE21-4EFA-8634-415AA59982FE}" srcOrd="0" destOrd="0" presId="urn:microsoft.com/office/officeart/2005/8/layout/pList1"/>
    <dgm:cxn modelId="{7BD15920-0C84-4A6D-BF8C-C668BE6E2BAA}" type="presParOf" srcId="{24285BBC-8277-4D9C-BF58-8AE309009D4A}" destId="{E7D39C34-7B0A-4613-A319-AE4B1D9E7CA3}" srcOrd="1" destOrd="0" presId="urn:microsoft.com/office/officeart/2005/8/layout/p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4301543" cy="339884"/>
          </a:xfrm>
          <a:prstGeom prst="rect">
            <a:avLst/>
          </a:prstGeom>
        </p:spPr>
        <p:txBody>
          <a:bodyPr vert="horz" lIns="91705" tIns="45853" rIns="91705" bIns="45853" rtlCol="0"/>
          <a:lstStyle>
            <a:lvl1pPr algn="l">
              <a:defRPr sz="1200"/>
            </a:lvl1pPr>
          </a:lstStyle>
          <a:p>
            <a:endParaRPr lang="pl-PL"/>
          </a:p>
        </p:txBody>
      </p:sp>
      <p:sp>
        <p:nvSpPr>
          <p:cNvPr id="3" name="Symbol zastępczy daty 2"/>
          <p:cNvSpPr>
            <a:spLocks noGrp="1"/>
          </p:cNvSpPr>
          <p:nvPr>
            <p:ph type="dt" sz="quarter" idx="1"/>
          </p:nvPr>
        </p:nvSpPr>
        <p:spPr>
          <a:xfrm>
            <a:off x="5622798" y="0"/>
            <a:ext cx="4301543" cy="339884"/>
          </a:xfrm>
          <a:prstGeom prst="rect">
            <a:avLst/>
          </a:prstGeom>
        </p:spPr>
        <p:txBody>
          <a:bodyPr vert="horz" lIns="91705" tIns="45853" rIns="91705" bIns="45853" rtlCol="0"/>
          <a:lstStyle>
            <a:lvl1pPr algn="r">
              <a:defRPr sz="1200"/>
            </a:lvl1pPr>
          </a:lstStyle>
          <a:p>
            <a:fld id="{EB4EA2B0-CE96-48C2-BD60-1829B0725010}" type="datetimeFigureOut">
              <a:rPr lang="pl-PL" smtClean="0"/>
              <a:pPr/>
              <a:t>2022-05-27</a:t>
            </a:fld>
            <a:endParaRPr lang="pl-PL"/>
          </a:p>
        </p:txBody>
      </p:sp>
      <p:sp>
        <p:nvSpPr>
          <p:cNvPr id="4" name="Symbol zastępczy stopki 3"/>
          <p:cNvSpPr>
            <a:spLocks noGrp="1"/>
          </p:cNvSpPr>
          <p:nvPr>
            <p:ph type="ftr" sz="quarter" idx="2"/>
          </p:nvPr>
        </p:nvSpPr>
        <p:spPr>
          <a:xfrm>
            <a:off x="0" y="6456612"/>
            <a:ext cx="4301543" cy="339884"/>
          </a:xfrm>
          <a:prstGeom prst="rect">
            <a:avLst/>
          </a:prstGeom>
        </p:spPr>
        <p:txBody>
          <a:bodyPr vert="horz" lIns="91705" tIns="45853" rIns="91705" bIns="45853" rtlCol="0" anchor="b"/>
          <a:lstStyle>
            <a:lvl1pPr algn="l">
              <a:defRPr sz="1200"/>
            </a:lvl1pPr>
          </a:lstStyle>
          <a:p>
            <a:endParaRPr lang="pl-PL"/>
          </a:p>
        </p:txBody>
      </p:sp>
      <p:sp>
        <p:nvSpPr>
          <p:cNvPr id="5" name="Symbol zastępczy numeru slajdu 4"/>
          <p:cNvSpPr>
            <a:spLocks noGrp="1"/>
          </p:cNvSpPr>
          <p:nvPr>
            <p:ph type="sldNum" sz="quarter" idx="3"/>
          </p:nvPr>
        </p:nvSpPr>
        <p:spPr>
          <a:xfrm>
            <a:off x="5622798" y="6456612"/>
            <a:ext cx="4301543" cy="339884"/>
          </a:xfrm>
          <a:prstGeom prst="rect">
            <a:avLst/>
          </a:prstGeom>
        </p:spPr>
        <p:txBody>
          <a:bodyPr vert="horz" lIns="91705" tIns="45853" rIns="91705" bIns="45853" rtlCol="0" anchor="b"/>
          <a:lstStyle>
            <a:lvl1pPr algn="r">
              <a:defRPr sz="1200"/>
            </a:lvl1pPr>
          </a:lstStyle>
          <a:p>
            <a:fld id="{06624AB3-4BA7-4528-8043-84847190D981}" type="slidenum">
              <a:rPr lang="pl-PL" smtClean="0"/>
              <a:pPr/>
              <a:t>‹#›</a:t>
            </a:fld>
            <a:endParaRPr 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4301543" cy="339884"/>
          </a:xfrm>
          <a:prstGeom prst="rect">
            <a:avLst/>
          </a:prstGeom>
        </p:spPr>
        <p:txBody>
          <a:bodyPr vert="horz" lIns="91705" tIns="45853" rIns="91705" bIns="45853" rtlCol="0"/>
          <a:lstStyle>
            <a:lvl1pPr algn="l">
              <a:defRPr sz="1200"/>
            </a:lvl1pPr>
          </a:lstStyle>
          <a:p>
            <a:endParaRPr lang="pl-PL"/>
          </a:p>
        </p:txBody>
      </p:sp>
      <p:sp>
        <p:nvSpPr>
          <p:cNvPr id="3" name="Symbol zastępczy daty 2"/>
          <p:cNvSpPr>
            <a:spLocks noGrp="1"/>
          </p:cNvSpPr>
          <p:nvPr>
            <p:ph type="dt" idx="1"/>
          </p:nvPr>
        </p:nvSpPr>
        <p:spPr>
          <a:xfrm>
            <a:off x="5622798" y="0"/>
            <a:ext cx="4301543" cy="339884"/>
          </a:xfrm>
          <a:prstGeom prst="rect">
            <a:avLst/>
          </a:prstGeom>
        </p:spPr>
        <p:txBody>
          <a:bodyPr vert="horz" lIns="91705" tIns="45853" rIns="91705" bIns="45853" rtlCol="0"/>
          <a:lstStyle>
            <a:lvl1pPr algn="r">
              <a:defRPr sz="1200"/>
            </a:lvl1pPr>
          </a:lstStyle>
          <a:p>
            <a:fld id="{3FA35625-1C34-4422-B2D6-0E24CC40EF74}" type="datetimeFigureOut">
              <a:rPr lang="pl-PL" smtClean="0"/>
              <a:pPr/>
              <a:t>2022-05-27</a:t>
            </a:fld>
            <a:endParaRPr lang="pl-PL"/>
          </a:p>
        </p:txBody>
      </p:sp>
      <p:sp>
        <p:nvSpPr>
          <p:cNvPr id="4" name="Symbol zastępczy obrazu slajdu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705" tIns="45853" rIns="91705" bIns="45853" rtlCol="0" anchor="ctr"/>
          <a:lstStyle/>
          <a:p>
            <a:endParaRPr lang="pl-PL"/>
          </a:p>
        </p:txBody>
      </p:sp>
      <p:sp>
        <p:nvSpPr>
          <p:cNvPr id="5" name="Symbol zastępczy notatek 4"/>
          <p:cNvSpPr>
            <a:spLocks noGrp="1"/>
          </p:cNvSpPr>
          <p:nvPr>
            <p:ph type="body" sz="quarter" idx="3"/>
          </p:nvPr>
        </p:nvSpPr>
        <p:spPr>
          <a:xfrm>
            <a:off x="992664" y="3228897"/>
            <a:ext cx="7941310" cy="3058954"/>
          </a:xfrm>
          <a:prstGeom prst="rect">
            <a:avLst/>
          </a:prstGeom>
        </p:spPr>
        <p:txBody>
          <a:bodyPr vert="horz" lIns="91705" tIns="45853" rIns="91705" bIns="45853"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6456612"/>
            <a:ext cx="4301543" cy="339884"/>
          </a:xfrm>
          <a:prstGeom prst="rect">
            <a:avLst/>
          </a:prstGeom>
        </p:spPr>
        <p:txBody>
          <a:bodyPr vert="horz" lIns="91705" tIns="45853" rIns="91705" bIns="45853" rtlCol="0" anchor="b"/>
          <a:lstStyle>
            <a:lvl1pPr algn="l">
              <a:defRPr sz="1200"/>
            </a:lvl1pPr>
          </a:lstStyle>
          <a:p>
            <a:endParaRPr lang="pl-PL"/>
          </a:p>
        </p:txBody>
      </p:sp>
      <p:sp>
        <p:nvSpPr>
          <p:cNvPr id="7" name="Symbol zastępczy numeru slajdu 6"/>
          <p:cNvSpPr>
            <a:spLocks noGrp="1"/>
          </p:cNvSpPr>
          <p:nvPr>
            <p:ph type="sldNum" sz="quarter" idx="5"/>
          </p:nvPr>
        </p:nvSpPr>
        <p:spPr>
          <a:xfrm>
            <a:off x="5622798" y="6456612"/>
            <a:ext cx="4301543" cy="339884"/>
          </a:xfrm>
          <a:prstGeom prst="rect">
            <a:avLst/>
          </a:prstGeom>
        </p:spPr>
        <p:txBody>
          <a:bodyPr vert="horz" lIns="91705" tIns="45853" rIns="91705" bIns="45853" rtlCol="0" anchor="b"/>
          <a:lstStyle>
            <a:lvl1pPr algn="r">
              <a:defRPr sz="1200"/>
            </a:lvl1pPr>
          </a:lstStyle>
          <a:p>
            <a:fld id="{4E1D729D-7BE3-4C3E-A7D6-95B660A67BF7}"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l.wikipedia.org/wiki/Woda"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pl.wikipedia.org/wiki/%C5%9Anieg" TargetMode="External"/><Relationship Id="rId5" Type="http://schemas.openxmlformats.org/officeDocument/2006/relationships/hyperlink" Target="https://pl.wikipedia.org/wiki/Grunt_(geologia)" TargetMode="External"/><Relationship Id="rId4" Type="http://schemas.openxmlformats.org/officeDocument/2006/relationships/hyperlink" Target="https://pl.wikipedia.org/wiki/Gleb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l.wikipedia.org/w/index.php?title=Infiltracja_w%C3%B3d&amp;action=edit&amp;redlink=1"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pl.wikipedia.org/wiki/Poziom_wodono%C5%9Bny" TargetMode="External"/><Relationship Id="rId4" Type="http://schemas.openxmlformats.org/officeDocument/2006/relationships/hyperlink" Target="https://pl.wikipedia.org/w/index.php?title=Strefa_ochrony_w%C3%B3d&amp;action=edit&amp;redlink=1"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1</a:t>
            </a:fld>
            <a:endParaRPr 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20</a:t>
            </a:fld>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Dlatego jest tak ważna, podobnie jak klimat, który wpływa na jej jakość. </a:t>
            </a:r>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21</a:t>
            </a:fld>
            <a:endParaRPr 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Jak powszechnie wiadomo pod wpływem ciepła słonecznego powierzchnia mórz i oceanów nieustannie paruje. Woda zmienia stan skupienia i masy pary wodnej mieszają się z powietrzem. Przy dostatecznie dużej wilgotności powietrza następuje skraplanie pary wodnej do postaci małych kropelek, które grupują się w widoczne skupienia chmury. </a:t>
            </a:r>
          </a:p>
          <a:p>
            <a:r>
              <a:rPr lang="pl-PL" dirty="0" smtClean="0"/>
              <a:t>W wyniku ochładzania na niewielkich wysokościach powietrza zawierającego parę wodną powstają mgły. Chmury, niesione wiatrem przemieszczają się nad powierzchnią lądów mórz i oceanów. W określonych warunkach drobniutkie kropelki łączą się ze sobą w większe krople i opadają na ziemię jako deszcz, śnieg lub grad. Ziemia wchłania opady atmosferyczne i gromadzi je w postaci wód gruntowych. W niektórych miejscach wody gruntowe wydostają się na powierzchnię i tak powstają źródła. Z nich biorą początek strumyki, te z kolei łączą się ze sobą w większe strumienie i rzeki, które wpadają do morza lub oceanu. W ten sposób zamyka się obieg wody w przyrodzie. Proces ten jest powtarzalny i gdy tylko woda opadnie na powierzchnie znowu zaczyna krążyć w atmosferze.</a:t>
            </a:r>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22</a:t>
            </a:fld>
            <a:endParaRPr 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Około 1,6 mld nie ma dostępu do wystarczającej ilości </a:t>
            </a:r>
            <a:r>
              <a:rPr lang="pl-PL" b="1" dirty="0" smtClean="0"/>
              <a:t>wody</a:t>
            </a:r>
            <a:r>
              <a:rPr lang="pl-PL" dirty="0" smtClean="0"/>
              <a:t>, ponieważ brakuje im środków, by ją pozyskać. Poza wzrostem liczby ludności przyczyną </a:t>
            </a:r>
            <a:r>
              <a:rPr lang="pl-PL" b="1" dirty="0" smtClean="0"/>
              <a:t>deficytu wody</a:t>
            </a:r>
            <a:r>
              <a:rPr lang="pl-PL" dirty="0" smtClean="0"/>
              <a:t> jest globalny wzrost temperatury powietrza, a tym samym wzrost parowania. Skutkuje to zamianą naturalnej roślinności na pola uprawne.</a:t>
            </a:r>
          </a:p>
          <a:p>
            <a:endParaRPr lang="pl-PL" dirty="0" smtClean="0"/>
          </a:p>
          <a:p>
            <a:r>
              <a:rPr lang="pl-PL" dirty="0" smtClean="0"/>
              <a:t>Czasem niedostatek wody powodują </a:t>
            </a:r>
            <a:r>
              <a:rPr lang="pl-PL" b="1" dirty="0" smtClean="0"/>
              <a:t>błędne decyzje człowieka</a:t>
            </a:r>
            <a:r>
              <a:rPr lang="pl-PL" dirty="0" smtClean="0"/>
              <a:t> – np. budowa tam i zbiorników, z których w nadmiarze eksploatuje się wodę, powoduje zmniejszenie przepływu rzek poniżej konstrukcji. Poza tym parowanie z powierzchni zbiornika przyczynia się do dodatkowego ubytku wody dostępnej dla ludzi mieszkających w dalszym biegu rzeki. Bywa to powodem konfliktów, jak np. pomiędzy Kenią i Etiopią, gdzie budowa elektrowni wodnych na rzece </a:t>
            </a:r>
            <a:r>
              <a:rPr lang="pl-PL" dirty="0" err="1" smtClean="0"/>
              <a:t>Omo</a:t>
            </a:r>
            <a:r>
              <a:rPr lang="pl-PL" dirty="0" smtClean="0"/>
              <a:t> przez Etiopczyków spowodowała zmniejszenie dopływu wody do Jeziora Turkana. Natomiast w krajach wysoko rozwiniętych ludzie potrafią trwonić wodę pochodzącą z zasobów podziemnych lub zbiorników retencyjnych nawet w suchych regionach, gdzie bardzo duże jej ilości są zużywane w celach rekreacyjnych, np. do podlewania pól golfowych czy napełniania ogrodowych basenów.</a:t>
            </a:r>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24</a:t>
            </a:fld>
            <a:endParaRPr 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Obszary deficytu wody występują głównie w strefach klimatów zwrotnikowych i podzwrotnikowych, a także w obrębie klimatu podrównikowego suchego i w głębi kontynentów na terenach odległych od oceanów.</a:t>
            </a:r>
          </a:p>
          <a:p>
            <a:r>
              <a:rPr lang="pl-PL" dirty="0" smtClean="0"/>
              <a:t>Tereny z niedoborem wody leżą w strefach zwrotnikowych i podzwrotnikowych, a także w obrębie klimatu podrównikowego suchego oraz wewnątrz kontynentów. Wynika to z niskich opadów lub opadów sezonowych przy wysokim parowaniu. Skąpa roślinność lub jej całkowity brak na tych terenach dodatkowo przyczyniają się do wzmożonego parowania wody z gleby.</a:t>
            </a:r>
          </a:p>
          <a:p>
            <a:r>
              <a:rPr lang="pl-PL" dirty="0" smtClean="0"/>
              <a:t>Nadwyżki wody występują w równikowej strefie całorocznych intensywnych opadów. W strefach umiarkowanych i chłodnych niższa temperatura ogranicza parowanie, przez co nawet przy niższych opadach ilość wody jest wystarczająca. Dodatkowo odpowiednie ukształtowanie terenu ogranicza odpływ bez względu na klimat.</a:t>
            </a:r>
          </a:p>
          <a:p>
            <a:r>
              <a:rPr lang="pl-PL" dirty="0" smtClean="0"/>
              <a:t>Niezależnie od położenia geograficznego na ilość wody wpływa budowa geologiczna – przepuszczalność skał i ich układ pozwalają części wód przemieszczać się pod powierzchnią ziemi. Dysproporcje te ulegają wzmocnieniu, ponieważ wskutek podnoszenia się średniej temperatury powietrza na Ziemi obszary suche otrzymują coraz mniej, a wilgotne coraz więcej opadów.</a:t>
            </a:r>
          </a:p>
          <a:p>
            <a:r>
              <a:rPr lang="pl-PL" dirty="0" smtClean="0"/>
              <a:t/>
            </a:r>
            <a:br>
              <a:rPr lang="pl-PL" dirty="0" smtClean="0"/>
            </a:br>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25</a:t>
            </a:fld>
            <a:endParaRPr 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defTabSz="917052">
              <a:defRPr/>
            </a:pPr>
            <a:r>
              <a:rPr lang="pl-PL" b="1" dirty="0" smtClean="0"/>
              <a:t>Rosnąca liczba ludzi</a:t>
            </a:r>
            <a:r>
              <a:rPr lang="pl-PL" dirty="0" smtClean="0"/>
              <a:t> na świecie powoduje coraz większe zapotrzebowanie na wodę do celów higienicznych, rolnictwa i przygotowania żywności. Do tego dochodzi woda potrzebna do produkcji przemysłowej i usług. Dlatego potrzebujemy jej coraz więcej.</a:t>
            </a:r>
          </a:p>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26</a:t>
            </a:fld>
            <a:endParaRPr 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92500"/>
          </a:bodyPr>
          <a:lstStyle/>
          <a:p>
            <a:r>
              <a:rPr lang="pl-PL" dirty="0" smtClean="0"/>
              <a:t>Wciągu ostatnich 30 lat zużycie wody znacząco wzrosło. Przyczyn tego wzrostu jest wiele, wśród nich na przykład wzrastająca liczba pralek i zmywarek, myjnie samochodowe, popularyzacja urządzeń nawadniających przydomowe ogródki i upowszechnienie spłukiwanych wodą toalet. Jedna trzecia wody wykorzystywanej w przeciętnym gospodarstwie domowym w krajach zachodnich spływa właśnie przez muszlę klozetową. Zapotrzebowanie na wodę można też zmniejszyć poprzez zmniejszanie ilości wody marnowanej w gospodarstwach domowych. Wielu ludzi wciąż jest przekonanych, że zasoby wody są </a:t>
            </a:r>
            <a:r>
              <a:rPr lang="pl-PL" dirty="0" err="1" smtClean="0"/>
              <a:t>niewyczerpywalne</a:t>
            </a:r>
            <a:r>
              <a:rPr lang="pl-PL" dirty="0" smtClean="0"/>
              <a:t> i w związku z tym zużywają więcej wody niż potrzeba. Spryskiwacze są wprawdzie niezastąpione, kiedy chce się zachować zieloną trawę, jednak zużywają one nawet 1000 litrów wody na godzinę, co w dobie oszczędności jest już marnotrawstwem. </a:t>
            </a:r>
          </a:p>
          <a:p>
            <a:r>
              <a:rPr lang="pl-PL" dirty="0" smtClean="0"/>
              <a:t>Tryskający z pękniętego wodociągu strumień wody pozwala nam sobie uświadomić, ile wody marnuje się z powodu zwykłych przecieków, zanim dotrze do naszych kranów. Czasami z nieszczelnych wodociągów wycieka nawet 30% cennej wody pitnej.</a:t>
            </a:r>
          </a:p>
          <a:p>
            <a:endParaRPr lang="pl-PL" dirty="0" smtClean="0"/>
          </a:p>
          <a:p>
            <a:r>
              <a:rPr lang="pl-PL" b="1" dirty="0" smtClean="0"/>
              <a:t>Retencja wodna</a:t>
            </a:r>
            <a:r>
              <a:rPr lang="pl-PL" dirty="0" smtClean="0"/>
              <a:t> – zdolność do gromadzenia zasobów </a:t>
            </a:r>
            <a:r>
              <a:rPr lang="pl-PL" dirty="0" smtClean="0">
                <a:hlinkClick r:id="rId3" tooltip="Woda"/>
              </a:rPr>
              <a:t>wodnych</a:t>
            </a:r>
            <a:r>
              <a:rPr lang="pl-PL" dirty="0" smtClean="0"/>
              <a:t> i przetrzymywania ich przez dłuższy czas w środowisku biotycznym i abiotycznym. Istnieje m.in. retencja szaty roślinnej, retencja </a:t>
            </a:r>
            <a:r>
              <a:rPr lang="pl-PL" dirty="0" smtClean="0">
                <a:hlinkClick r:id="rId4" tooltip="Gleba"/>
              </a:rPr>
              <a:t>glebowa</a:t>
            </a:r>
            <a:r>
              <a:rPr lang="pl-PL" dirty="0" smtClean="0"/>
              <a:t> i </a:t>
            </a:r>
            <a:r>
              <a:rPr lang="pl-PL" dirty="0" smtClean="0">
                <a:hlinkClick r:id="rId5" tooltip="Grunt (geologia)"/>
              </a:rPr>
              <a:t>gruntowa</a:t>
            </a:r>
            <a:r>
              <a:rPr lang="pl-PL" dirty="0" smtClean="0"/>
              <a:t>, </a:t>
            </a:r>
            <a:r>
              <a:rPr lang="pl-PL" dirty="0" smtClean="0">
                <a:hlinkClick r:id="rId6" tooltip="Śnieg"/>
              </a:rPr>
              <a:t>śnieżna</a:t>
            </a:r>
            <a:r>
              <a:rPr lang="pl-PL" dirty="0" smtClean="0"/>
              <a:t>, depresyjna, zbiorników i cieków wodnych.</a:t>
            </a:r>
          </a:p>
          <a:p>
            <a:endParaRPr lang="pl-PL" dirty="0" smtClean="0"/>
          </a:p>
          <a:p>
            <a:r>
              <a:rPr lang="pl-PL" dirty="0" smtClean="0"/>
              <a:t>Jest to możliwe w każdej strefie klimatycznej. Dzięki budowie tam można zgromadzić wodę w zbiornikach w czasie jej obfitości i użyć, gdy będzie jej brakować. Wadą budowy wielkich tam są ogromne koszty finansowe, środowiskowe i często polityczne, o czym była już mowa. Łatwiejsza do zastosowania i często efektywniejsza jest </a:t>
            </a:r>
            <a:r>
              <a:rPr lang="pl-PL" b="1" dirty="0" smtClean="0"/>
              <a:t>mała retencja</a:t>
            </a:r>
            <a:r>
              <a:rPr lang="pl-PL" dirty="0" smtClean="0"/>
              <a:t>. Budując małe tamy, pozwalając rzece płynąć w naturalnym korycie i meandrować, sadząc lasy, ogranicza się spływ wód.</a:t>
            </a:r>
          </a:p>
          <a:p>
            <a:endParaRPr lang="pl-PL" dirty="0" smtClean="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27</a:t>
            </a:fld>
            <a:endParaRPr 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Drugi sposób możliwy do wprowadzenia w każdym klimacie to działania na rzecz </a:t>
            </a:r>
            <a:r>
              <a:rPr lang="pl-PL" b="1" dirty="0" smtClean="0"/>
              <a:t>ograniczania strat wody</a:t>
            </a:r>
            <a:r>
              <a:rPr lang="pl-PL" dirty="0" smtClean="0"/>
              <a:t>. Można to uzyskać poprzez </a:t>
            </a:r>
            <a:r>
              <a:rPr lang="pl-PL" b="1" dirty="0" smtClean="0"/>
              <a:t>zacienianie pól</a:t>
            </a:r>
            <a:r>
              <a:rPr lang="pl-PL" dirty="0" smtClean="0"/>
              <a:t>, czyli na przykład sadzenie mniejszych roślin w sąsiedztwie większych, co zmniejsza ich transpirację, bądź </a:t>
            </a:r>
            <a:r>
              <a:rPr lang="pl-PL" u="sng" dirty="0" smtClean="0"/>
              <a:t>mulczowanie</a:t>
            </a:r>
            <a:r>
              <a:rPr lang="pl-PL" dirty="0" smtClean="0"/>
              <a:t>, czyli pokrywanie gleby materiałem zmniejszającym parowanie wody.</a:t>
            </a:r>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28</a:t>
            </a:fld>
            <a:endParaRPr 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Deficyt wody można zmniejszyć poprzez jej </a:t>
            </a:r>
            <a:r>
              <a:rPr lang="pl-PL" b="1" dirty="0" smtClean="0"/>
              <a:t>transfer z obszarów obfitych w wodę do deficytowych</a:t>
            </a:r>
            <a:r>
              <a:rPr lang="pl-PL" dirty="0" smtClean="0"/>
              <a:t>. Jest to sposób znany od starożytności. Współczesnym, najprawdopodobniej największym tego typu projektem jest budowa systemu 3 kanałów w Chinach, które prześlą na północ 45 mld m</a:t>
            </a:r>
            <a:r>
              <a:rPr lang="pl-PL" baseline="30000" dirty="0" smtClean="0"/>
              <a:t>3</a:t>
            </a:r>
            <a:r>
              <a:rPr lang="pl-PL" dirty="0" smtClean="0"/>
              <a:t> wody rocznie. Projekt budowy całego systemu zaplanowano na 50 lat</a:t>
            </a:r>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29</a:t>
            </a:fld>
            <a:endParaRPr 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defTabSz="917052">
              <a:defRPr/>
            </a:pPr>
            <a:r>
              <a:rPr lang="pl-PL" dirty="0" smtClean="0"/>
              <a:t>Jeżeli wody słodkiej jest za mało, a państwo ma dostęp do morza, może tę </a:t>
            </a:r>
            <a:r>
              <a:rPr lang="pl-PL" b="1" dirty="0" smtClean="0"/>
              <a:t>wodę odsalać</a:t>
            </a:r>
            <a:r>
              <a:rPr lang="pl-PL" dirty="0" smtClean="0"/>
              <a:t>. Ponieważ jednak jest to proces bardzo energochłonny, w technologii tej przewodzą kraje wysoko rozwinięte ekonomicznie lub dysponujące sporymi środkami finansowymi ze sprzedaży ropy naftowej i gazu ziemnego.</a:t>
            </a:r>
          </a:p>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31</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7</a:t>
            </a:fld>
            <a:endParaRPr 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defTabSz="917052">
              <a:defRPr/>
            </a:pPr>
            <a:r>
              <a:rPr lang="pl-PL" dirty="0" smtClean="0"/>
              <a:t>Zużycie wody można ograniczyć, </a:t>
            </a:r>
            <a:r>
              <a:rPr lang="pl-PL" b="1" dirty="0" smtClean="0"/>
              <a:t>oczyszczając ścieki i używając wody powtórnie</a:t>
            </a:r>
            <a:r>
              <a:rPr lang="pl-PL" dirty="0" smtClean="0"/>
              <a:t>. W krajach wysoko rozwiniętych oczyszczaniu podlega zdecydowana większość ścieków, w państwach rozwijających się niestety jest bardzo mało oczyszczalni.</a:t>
            </a:r>
          </a:p>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32</a:t>
            </a:fld>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defTabSz="917052">
              <a:defRPr/>
            </a:pPr>
            <a:r>
              <a:rPr lang="pl-PL" dirty="0" smtClean="0"/>
              <a:t>Najważniejszym sposobem, dzięki któremu można wpływać na ochronę wód jest budowa oczyszczalni ścieków. W naszym kraju zaczynają się pojawiać bardzo nowoczesne oczyszczalnie, dzięki którym możliwe jest oczyszczanie ścieków oraz wprowadzanie ich do dalszego użycia. </a:t>
            </a:r>
          </a:p>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36</a:t>
            </a:fld>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70000" lnSpcReduction="20000"/>
          </a:bodyPr>
          <a:lstStyle/>
          <a:p>
            <a:r>
              <a:rPr lang="pl-PL" dirty="0" smtClean="0"/>
              <a:t>ILOŚCIOWA - Polega na prawidłowej ich eksploatacji tak, aby zachowana została równowaga hydrodynamiczna między ilością wody czerpanej a zasilaniem. Ilościowa ochrona zasobów wymaga:</a:t>
            </a:r>
          </a:p>
          <a:p>
            <a:r>
              <a:rPr lang="pl-PL" dirty="0" smtClean="0"/>
              <a:t>ustalenia zasobów wód w poszczególnych rejonach i formacjach wodonośnych i warunków hydrogeologicznych,</a:t>
            </a:r>
          </a:p>
          <a:p>
            <a:r>
              <a:rPr lang="pl-PL" dirty="0" smtClean="0"/>
              <a:t>ustalenia naturalnych rejonów deficytowych,</a:t>
            </a:r>
          </a:p>
          <a:p>
            <a:r>
              <a:rPr lang="pl-PL" dirty="0" smtClean="0"/>
              <a:t>analizy warunków hydrogeologicznych i prognozy wpływu poboru określonej ilości wody na stosunki ilościowe zasobów,</a:t>
            </a:r>
          </a:p>
          <a:p>
            <a:r>
              <a:rPr lang="pl-PL" dirty="0" smtClean="0"/>
              <a:t>większe wykorzystanie brzegowej i dennej </a:t>
            </a:r>
            <a:r>
              <a:rPr lang="pl-PL" dirty="0" smtClean="0">
                <a:hlinkClick r:id="rId3" tooltip="Infiltracja wód (strona nie istnieje)"/>
              </a:rPr>
              <a:t>infiltracji wód</a:t>
            </a:r>
            <a:r>
              <a:rPr lang="pl-PL" dirty="0" smtClean="0"/>
              <a:t> rzecznych i jeziornych,</a:t>
            </a:r>
          </a:p>
          <a:p>
            <a:r>
              <a:rPr lang="pl-PL" dirty="0" smtClean="0"/>
              <a:t>sztuczne wzbogacanie podziemnych poziomów wodonośnych przez wtłaczanie do nich wód powierzchniowych,</a:t>
            </a:r>
          </a:p>
          <a:p>
            <a:r>
              <a:rPr lang="pl-PL" dirty="0" smtClean="0"/>
              <a:t>stałej rejestracji poboru wód podziemnych i kontroli ilościowego i jakościowego stanu eksploatacyjnych zasobów wykorzystania wód kopalnianych przez przemysł po ich wcześniejszym uzdatnieniu.</a:t>
            </a:r>
          </a:p>
          <a:p>
            <a:endParaRPr lang="pl-PL" dirty="0" smtClean="0"/>
          </a:p>
          <a:p>
            <a:r>
              <a:rPr lang="pl-PL" dirty="0" smtClean="0"/>
              <a:t>JAKOŚCIOWA - Polega na zabezpieczeniu ich przed zanieczyszczeniem lub skażeniem i na niedopuszczeniu do powstawania powierzchniowych źródeł zanieczyszczenia przez:</a:t>
            </a:r>
          </a:p>
          <a:p>
            <a:r>
              <a:rPr lang="pl-PL" dirty="0" smtClean="0"/>
              <a:t>poprawę stanu sanitarnego wokół kopalnych ujęć na wsi,</a:t>
            </a:r>
          </a:p>
          <a:p>
            <a:r>
              <a:rPr lang="pl-PL" dirty="0" smtClean="0"/>
              <a:t>odprowadzanie do gruntu wyłącznie ścieków oczyszczonych,</a:t>
            </a:r>
          </a:p>
          <a:p>
            <a:r>
              <a:rPr lang="pl-PL" dirty="0" smtClean="0"/>
              <a:t>instalowanie w kominach fabrycznych filtrów pochłaniających szkodliwe substancje,</a:t>
            </a:r>
          </a:p>
          <a:p>
            <a:r>
              <a:rPr lang="pl-PL" dirty="0" smtClean="0"/>
              <a:t>lokalizowanie śmietnisk wyłącznie w miejscach gdzie wody podziemne są izolowane warstwami wodoszczelnym,</a:t>
            </a:r>
          </a:p>
          <a:p>
            <a:r>
              <a:rPr lang="pl-PL" dirty="0" smtClean="0"/>
              <a:t>stosowanie w rolnictwie wyłącznie substancji szybko rozkładających się do nawożenia i ochrony roślin.</a:t>
            </a:r>
          </a:p>
          <a:p>
            <a:endParaRPr lang="pl-PL" dirty="0" smtClean="0"/>
          </a:p>
          <a:p>
            <a:r>
              <a:rPr lang="pl-PL" dirty="0" smtClean="0"/>
              <a:t>CZYNNA - Ochrona ta wymaga środków technicznych. Polega ona w głównej mierze na:</a:t>
            </a:r>
          </a:p>
          <a:p>
            <a:r>
              <a:rPr lang="pl-PL" dirty="0" smtClean="0"/>
              <a:t>likwidacji ognisk zagrożenia,</a:t>
            </a:r>
          </a:p>
          <a:p>
            <a:r>
              <a:rPr lang="pl-PL" dirty="0" smtClean="0"/>
              <a:t>uzdatnianiu lub oczyszczaniu wody w gruncie,</a:t>
            </a:r>
          </a:p>
          <a:p>
            <a:r>
              <a:rPr lang="pl-PL" dirty="0" smtClean="0"/>
              <a:t>na różnorakich zabezpieczeniach izolujących potencjalne lub rzeczywiste ogniska zanieczyszczeń.</a:t>
            </a:r>
          </a:p>
          <a:p>
            <a:endParaRPr lang="pl-PL" dirty="0" smtClean="0"/>
          </a:p>
          <a:p>
            <a:r>
              <a:rPr lang="pl-PL" dirty="0" smtClean="0"/>
              <a:t>BIERNA - Elementami biernymi ochrony są tzw. </a:t>
            </a:r>
            <a:r>
              <a:rPr lang="pl-PL" dirty="0" smtClean="0">
                <a:hlinkClick r:id="rId4" tooltip="Strefa ochrony wód (strona nie istnieje)"/>
              </a:rPr>
              <a:t>strefy ochronne</a:t>
            </a:r>
            <a:r>
              <a:rPr lang="pl-PL" dirty="0" smtClean="0"/>
              <a:t>, w których obowiązują zakazy i ograniczenia różnych czynności gospodarczych (np. działalności górniczej, wiercenia, nawożenia itp.). Elementem czynnym w strefie ochronnej może być nakaz usunięcia lub zabezpieczenia potencjalnego ogniska zagrożenia czystości.</a:t>
            </a:r>
          </a:p>
          <a:p>
            <a:r>
              <a:rPr lang="pl-PL" dirty="0" smtClean="0"/>
              <a:t>Profilaktyka ochronna, polegająca w głównej mierze na tworzeniu odpowiednich stref ochronnych, a także coraz częściej na zakładaniu sieci obserwacyjno-kontrolnej.</a:t>
            </a:r>
          </a:p>
          <a:p>
            <a:r>
              <a:rPr lang="pl-PL" dirty="0" smtClean="0"/>
              <a:t>Poczynania ochronne zależą od wymienionych warunków przyrodniczo-technicznych, ale głównie od możliwości przenikania zanieczyszczeń do eksploatowanego </a:t>
            </a:r>
            <a:r>
              <a:rPr lang="pl-PL" dirty="0" smtClean="0">
                <a:hlinkClick r:id="rId5" tooltip="Poziom wodonośny"/>
              </a:rPr>
              <a:t>poziomu wodonośnego</a:t>
            </a:r>
            <a:r>
              <a:rPr lang="pl-PL" dirty="0" smtClean="0"/>
              <a:t> z istniejących lub potencjalnych ognisk zanieczyszczeń. Ich rozpoznanie obok wiadomości o zasobach i jakości chronionych wód stanowi podstawę prawidłowego wyznaczania stref, wymiarowania oraz zaprojektowania sieci obserwacyjno-kontrolnej i ewentualnie dodatkowych zabezpieczeń.</a:t>
            </a:r>
          </a:p>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37</a:t>
            </a:fld>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40</a:t>
            </a:fld>
            <a:endParaRPr 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defTabSz="917052">
              <a:defRPr/>
            </a:pPr>
            <a:r>
              <a:rPr lang="pl-PL" dirty="0" smtClean="0"/>
              <a:t>Składają się na nie środki ochrony roślin( pestycydy), które mają na celu niszczenie szkodliwych organizmów, niszcząc również organizmy pożyteczne. Duże znaczenie mają także nawozy sztuczne, tylko częściowo wykorzystywane przez rośliny. Ich nadmiar spływa z wodami deszczowymi i gruntowymi do zbiorników wodnych, powodując gromadzenie się środków odżywczych - co w efekcie prowadzi do zakłócenia równowagi ekologicznej ( eutrofizacja wód ).</a:t>
            </a:r>
          </a:p>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41</a:t>
            </a:fld>
            <a:endParaRPr 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42</a:t>
            </a:fld>
            <a:endParaRPr lang="pl-P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43</a:t>
            </a:fld>
            <a:endParaRPr lang="pl-P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44</a:t>
            </a:fld>
            <a:endParaRPr lang="pl-P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lnSpcReduction="10000"/>
          </a:bodyPr>
          <a:lstStyle/>
          <a:p>
            <a:pPr defTabSz="917052">
              <a:defRPr/>
            </a:pPr>
            <a:r>
              <a:rPr lang="pl-PL" dirty="0" smtClean="0"/>
              <a:t>Występuje bardzo wiele sposobów, które pozwalają zwiększyć ochronę wód. Każdy z nas powinien jednak szczególna troskę przyłożyć do tego, by oszczędzać wodę w jak największym stopniu. Jednym ze sposobów ochrony wód jest składowanie odpadów w specjalnie wyznaczonych do tego celu miejscach. Niestety bardzo często można zobaczyć śmieci typu puszki, papierki, butelki pływające w naszych rzekach. Musimy pamiętać, iż takim zachowaniem szkodzimy nie tylko środowisku, ale także samemu sobie!</a:t>
            </a:r>
          </a:p>
          <a:p>
            <a:pPr defTabSz="917052">
              <a:defRPr/>
            </a:pPr>
            <a:endParaRPr lang="pl-PL" dirty="0" smtClean="0"/>
          </a:p>
          <a:p>
            <a:r>
              <a:rPr lang="pl-PL" dirty="0" smtClean="0"/>
              <a:t>regularnie naprawiaj cieknące krany, uszczelki. </a:t>
            </a:r>
          </a:p>
          <a:p>
            <a:r>
              <a:rPr lang="pl-PL" dirty="0" err="1" smtClean="0"/>
              <a:t>myjąc</a:t>
            </a:r>
            <a:r>
              <a:rPr lang="pl-PL" dirty="0" smtClean="0"/>
              <a:t> zęby, nalewaj wody do kubka. </a:t>
            </a:r>
          </a:p>
          <a:p>
            <a:r>
              <a:rPr lang="pl-PL" dirty="0" err="1" smtClean="0"/>
              <a:t>używaj</a:t>
            </a:r>
            <a:r>
              <a:rPr lang="pl-PL" dirty="0" smtClean="0"/>
              <a:t> wodo-oszczędnej spłuczki. </a:t>
            </a:r>
          </a:p>
          <a:p>
            <a:r>
              <a:rPr lang="pl-PL" dirty="0" err="1" smtClean="0"/>
              <a:t>zbieraj</a:t>
            </a:r>
            <a:r>
              <a:rPr lang="pl-PL" dirty="0" smtClean="0"/>
              <a:t> “deszczówkę” do podlewania roślin. </a:t>
            </a:r>
          </a:p>
          <a:p>
            <a:r>
              <a:rPr lang="pl-PL" dirty="0" err="1" smtClean="0"/>
              <a:t>używaj</a:t>
            </a:r>
            <a:r>
              <a:rPr lang="pl-PL" dirty="0" smtClean="0"/>
              <a:t> ekologicznych środków czyszczących (płynów, proszków). </a:t>
            </a:r>
          </a:p>
          <a:p>
            <a:r>
              <a:rPr lang="pl-PL" dirty="0" err="1" smtClean="0"/>
              <a:t>zmywaj</a:t>
            </a:r>
            <a:r>
              <a:rPr lang="pl-PL" dirty="0" smtClean="0"/>
              <a:t> naczynia w misce. </a:t>
            </a:r>
          </a:p>
          <a:p>
            <a:r>
              <a:rPr lang="pl-PL" dirty="0" err="1" smtClean="0"/>
              <a:t>bierz</a:t>
            </a:r>
            <a:r>
              <a:rPr lang="pl-PL" dirty="0" smtClean="0"/>
              <a:t> prysznic zamiast kąpieli. </a:t>
            </a:r>
          </a:p>
          <a:p>
            <a:r>
              <a:rPr lang="pl-PL" dirty="0" err="1" smtClean="0"/>
              <a:t>pierz</a:t>
            </a:r>
            <a:r>
              <a:rPr lang="pl-PL" dirty="0" smtClean="0"/>
              <a:t> jedynie brudne ubrania, ustawiając program na “ekonomiczny” </a:t>
            </a:r>
          </a:p>
          <a:p>
            <a:r>
              <a:rPr lang="pl-PL" dirty="0" smtClean="0"/>
              <a:t>Z pozoru trudno uwierzyć, że planeta, której większą część powierzchni zajmuje woda, cierpi na jej niedobór. Jednak 97% wody na świecie nie nadaje się do picia ani nawadniania ze względu na duże zasolenie, a znaczna część pozostałej jest uwięziona w niedostępnych zasobach wód głębinowych, lodowcach i lądolodach.</a:t>
            </a:r>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45</a:t>
            </a:fld>
            <a:endParaRPr lang="pl-P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58</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lnSpcReduction="10000"/>
          </a:bodyPr>
          <a:lstStyle/>
          <a:p>
            <a:pPr defTabSz="917052">
              <a:defRPr/>
            </a:pPr>
            <a:r>
              <a:rPr lang="pl-PL" dirty="0" smtClean="0">
                <a:latin typeface="TW Cen MT" charset="0"/>
              </a:rPr>
              <a:t>Gęstość zwiększa się wraz ze wzrostem temperatury.</a:t>
            </a:r>
          </a:p>
          <a:p>
            <a:pPr defTabSz="917052">
              <a:defRPr/>
            </a:pPr>
            <a:r>
              <a:rPr lang="pl-PL" dirty="0" smtClean="0">
                <a:latin typeface="Times New Roman" pitchFamily="18" charset="0"/>
                <a:cs typeface="Times New Roman" pitchFamily="18" charset="0"/>
              </a:rPr>
              <a:t>Dzięki temu woda</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w rzekach i jeziorach zamarza tylko na powierzchni, co umożliwia istnienie życia biologicznego</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w głębi wody. </a:t>
            </a:r>
          </a:p>
          <a:p>
            <a:pPr defTabSz="917052">
              <a:defRPr/>
            </a:pPr>
            <a:r>
              <a:rPr lang="pl-PL" dirty="0" smtClean="0">
                <a:latin typeface="Times New Roman" pitchFamily="18" charset="0"/>
                <a:cs typeface="Times New Roman" pitchFamily="18" charset="0"/>
              </a:rPr>
              <a:t>Gęstość wody podobnie jak i gęstość innych substancji zależy od temperatury. Zależność ta w przypadku wody jest specyficzna, ponieważ woda wykazuje maksimum gęstości</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w temperaturze 4˚C. Poniżej i powyżej tej temperatury gęstość wody jest mniejsza od jedności (1g/cm</a:t>
            </a:r>
            <a:r>
              <a:rPr lang="pl-PL" baseline="30000" dirty="0" smtClean="0">
                <a:latin typeface="Times New Roman" pitchFamily="18" charset="0"/>
                <a:cs typeface="Times New Roman" pitchFamily="18" charset="0"/>
              </a:rPr>
              <a:t>3</a:t>
            </a:r>
            <a:r>
              <a:rPr lang="pl-PL" dirty="0" smtClean="0">
                <a:latin typeface="Times New Roman" pitchFamily="18" charset="0"/>
                <a:cs typeface="Times New Roman" pitchFamily="18" charset="0"/>
              </a:rPr>
              <a:t>). Dzięki temu woda</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w rzekach i jeziorach zamarza tylko na powierzchni, co umożliwia istnienie życia biologicznego</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w głębi wody. </a:t>
            </a:r>
          </a:p>
          <a:p>
            <a:r>
              <a:rPr lang="pl-PL" dirty="0" smtClean="0"/>
              <a:t>Lód ma mniejszą gęstość niż woda ciekła i dlatego unosi się na jej powierzchni.</a:t>
            </a:r>
          </a:p>
          <a:p>
            <a:endParaRPr lang="pl-PL" dirty="0" smtClean="0"/>
          </a:p>
          <a:p>
            <a:r>
              <a:rPr lang="pl-PL" dirty="0" smtClean="0"/>
              <a:t>Stan</a:t>
            </a:r>
            <a:r>
              <a:rPr lang="pl-PL" baseline="0" dirty="0" smtClean="0"/>
              <a:t> skupienia </a:t>
            </a:r>
          </a:p>
          <a:p>
            <a:r>
              <a:rPr lang="pl-PL" baseline="0" dirty="0" smtClean="0"/>
              <a:t>Woda w stanie stałym w temp 0 C d=0,917g/cm3</a:t>
            </a:r>
          </a:p>
          <a:p>
            <a:r>
              <a:rPr lang="pl-PL" baseline="0" dirty="0" smtClean="0"/>
              <a:t>Woda w stanie ciekłym w temp. 4 C d=1,000 g/cm3</a:t>
            </a:r>
          </a:p>
          <a:p>
            <a:endParaRPr lang="pl-PL" baseline="0" dirty="0" smtClean="0"/>
          </a:p>
          <a:p>
            <a:r>
              <a:rPr lang="pl-PL" baseline="0" dirty="0" smtClean="0"/>
              <a:t>Niska w stosunku do gęstości ciekłej wody, gęstość lody ma bardzo ważne znaczenie dla istnienia </a:t>
            </a:r>
            <a:r>
              <a:rPr lang="pl-PL" baseline="0" dirty="0" err="1" smtClean="0"/>
              <a:t>życiqa</a:t>
            </a:r>
            <a:r>
              <a:rPr lang="pl-PL" baseline="0" dirty="0" smtClean="0"/>
              <a:t> wodnego na Ziemi. Lód, który tworzy się na powierzchni wody, izoluje jej głębsze warstwy i chroni je przed zamarzaniem. Umożliwia w ten sposób egzystencję organizmom wodnym w czasie mrozów.</a:t>
            </a:r>
            <a:endParaRPr lang="pl-PL" dirty="0" smtClean="0">
              <a:latin typeface="Times New Roman" pitchFamily="18" charset="0"/>
              <a:cs typeface="Times New Roman" pitchFamily="18" charset="0"/>
            </a:endParaRPr>
          </a:p>
          <a:p>
            <a:pPr defTabSz="917052">
              <a:defRPr/>
            </a:pPr>
            <a:endParaRPr lang="pl-PL" dirty="0" smtClean="0">
              <a:latin typeface="TW Cen MT" charset="0"/>
            </a:endParaRPr>
          </a:p>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9</a:t>
            </a:fld>
            <a:endParaRPr lang="pl-P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59</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10</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defTabSz="917052">
              <a:defRPr/>
            </a:pPr>
            <a:r>
              <a:rPr lang="pl-PL" dirty="0" smtClean="0"/>
              <a:t>(</a:t>
            </a:r>
            <a:r>
              <a:rPr lang="pl-PL" baseline="0" dirty="0" smtClean="0"/>
              <a:t> cząsteczką polarną. Dipol ma dwa bieguny elektrostatyczne – dodatni i ujemny – powstałe wskutek nierównomiernego rozmieszczenia ładunków elektrycznych wokół jąder atomowych. </a:t>
            </a:r>
            <a:endParaRPr lang="pl-PL" dirty="0" smtClean="0"/>
          </a:p>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11</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defTabSz="917052">
              <a:defRPr/>
            </a:pPr>
            <a:r>
              <a:rPr lang="pl-PL" dirty="0" smtClean="0"/>
              <a:t>Dzięki napięciu powierzchniowemu</a:t>
            </a:r>
            <a:r>
              <a:rPr lang="pl-PL" baseline="0" dirty="0" smtClean="0"/>
              <a:t> małe owady mogą biegać po powierzchni wody nie zanurzając się, małe przedmioty o gęstości większej od gęstości wody (szpilka, żyletka) mogą pływać po jej powierzchni, a pająk topik może zbierać pod wodą powietrze w dzwonie zrobionym z pajęczyny.</a:t>
            </a:r>
            <a:endParaRPr lang="pl-PL" dirty="0" smtClean="0"/>
          </a:p>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13</a:t>
            </a:fld>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b="1" dirty="0" smtClean="0"/>
              <a:t>Woda</a:t>
            </a:r>
            <a:r>
              <a:rPr lang="pl-PL" dirty="0" smtClean="0"/>
              <a:t> morska, </a:t>
            </a:r>
            <a:r>
              <a:rPr lang="pl-PL" b="1" dirty="0" smtClean="0"/>
              <a:t>woda słona</a:t>
            </a:r>
            <a:r>
              <a:rPr lang="pl-PL" dirty="0" smtClean="0"/>
              <a:t> – </a:t>
            </a:r>
            <a:r>
              <a:rPr lang="pl-PL" b="1" dirty="0" smtClean="0"/>
              <a:t>woda</a:t>
            </a:r>
            <a:r>
              <a:rPr lang="pl-PL" dirty="0" smtClean="0"/>
              <a:t> występująca w morzach i oceanach. W </a:t>
            </a:r>
            <a:r>
              <a:rPr lang="pl-PL" b="1" dirty="0" smtClean="0"/>
              <a:t>wodzie</a:t>
            </a:r>
            <a:r>
              <a:rPr lang="pl-PL" dirty="0" smtClean="0"/>
              <a:t> tej są rozpuszczone tysiące związków chemicznych i prawie wszystkie pierwiastki chemiczne obecne na kuli ziemskiej. </a:t>
            </a:r>
            <a:r>
              <a:rPr lang="pl-PL" b="1" dirty="0" smtClean="0"/>
              <a:t>Woda</a:t>
            </a:r>
            <a:r>
              <a:rPr lang="pl-PL" dirty="0" smtClean="0"/>
              <a:t> morska stanowi ponad 97% </a:t>
            </a:r>
            <a:r>
              <a:rPr lang="pl-PL" b="1" dirty="0" smtClean="0"/>
              <a:t>wody</a:t>
            </a:r>
            <a:r>
              <a:rPr lang="pl-PL" dirty="0" smtClean="0"/>
              <a:t> obecnej w formie ciekłej na powierzchni Ziemi, tzw. </a:t>
            </a:r>
            <a:r>
              <a:rPr lang="pl-PL" b="1" dirty="0" smtClean="0"/>
              <a:t>woda</a:t>
            </a:r>
            <a:r>
              <a:rPr lang="pl-PL" dirty="0" smtClean="0"/>
              <a:t> słodka stanowi zaś mniej niż 3%. Tylko</a:t>
            </a:r>
            <a:r>
              <a:rPr lang="pl-PL" baseline="0" dirty="0" smtClean="0"/>
              <a:t> 1 % wody nadaje się do picia!</a:t>
            </a:r>
            <a:endParaRPr lang="pl-PL" dirty="0" smtClean="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14</a:t>
            </a:fld>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PODZIAŁ</a:t>
            </a:r>
            <a:r>
              <a:rPr lang="pl-PL" baseline="0" dirty="0" smtClean="0"/>
              <a:t> WÓD:</a:t>
            </a:r>
          </a:p>
          <a:p>
            <a:r>
              <a:rPr lang="pl-PL" dirty="0" smtClean="0"/>
              <a:t>Wody słodkie: </a:t>
            </a:r>
          </a:p>
          <a:p>
            <a:pPr lvl="1">
              <a:buFont typeface="Wingdings" pitchFamily="2" charset="2"/>
              <a:buChar char="Ø"/>
            </a:pPr>
            <a:r>
              <a:rPr lang="pl-PL" dirty="0" smtClean="0"/>
              <a:t>rzeki, jeziora (nadbrzeżne, przy deltowe, morenowe, rynnowe, cyrkowe, krasowe, tektoniczne, kraterowe) i bagna, wody gruntowe i podziemne, lodowce, pokrywa śnieżna i para wodna w atmosferze </a:t>
            </a:r>
          </a:p>
          <a:p>
            <a:r>
              <a:rPr lang="pl-PL" dirty="0" smtClean="0"/>
              <a:t>Wody słone: </a:t>
            </a:r>
          </a:p>
          <a:p>
            <a:pPr lvl="1">
              <a:buFont typeface="Wingdings" pitchFamily="2" charset="2"/>
              <a:buChar char="Ø"/>
            </a:pPr>
            <a:r>
              <a:rPr lang="pl-PL" dirty="0" smtClean="0"/>
              <a:t> oceany i morza (zatoki i morza = część przybrzeżna oceanów, oprócz Morza Kaspijskiego, które jest jeziorem o powierzchni 376 km2), czyli wszechocean (ocean światowy).</a:t>
            </a:r>
          </a:p>
          <a:p>
            <a:endParaRPr lang="pl-PL" dirty="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15</a:t>
            </a:fld>
            <a:endParaRPr 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Ludzkie ciało w około 70 proc. składa się z wody. Jest wykorzystywana w każdym procesie zachodzącym w naszym organizmie: od oddychania przez usuwanie toksyn po wytwarzanie energii wewnątrz komórek. Woda stanowi środowisko, w którym przebiegają prawie wszystkie procesy życiowe.</a:t>
            </a:r>
          </a:p>
          <a:p>
            <a:endParaRPr lang="pl-PL" dirty="0" smtClean="0"/>
          </a:p>
          <a:p>
            <a:pPr defTabSz="917052">
              <a:defRPr/>
            </a:pPr>
            <a:r>
              <a:rPr lang="pl-PL" dirty="0" smtClean="0">
                <a:solidFill>
                  <a:srgbClr val="FF0000"/>
                </a:solidFill>
              </a:rPr>
              <a:t>Nieprzypadkowo mówi się, że woda jest źródłem życia. O ile bez jedzenia można przeżyć około miesiąca, bez wody człowiek nie wytrzyma dłużej niż kilka dni. </a:t>
            </a:r>
            <a:r>
              <a:rPr lang="pl-PL" dirty="0" smtClean="0"/>
              <a:t>. Każdego dnia powinniśmy przyjąć przynajmniej około 2 litrów wody tj.8 szklanek. Woda ma dla człowieka właściwości lecznicze, są różnorodne wody mineralne, są różnorodne kąpiele lecznicze. Woda reguluje temperaturę ciała głównie poprzez pocenie się, zwilża błony śluzowe, stawy oraz gałki oczne.</a:t>
            </a:r>
          </a:p>
          <a:p>
            <a:pPr defTabSz="917052">
              <a:defRPr/>
            </a:pPr>
            <a:r>
              <a:rPr lang="pl-PL" dirty="0" smtClean="0">
                <a:solidFill>
                  <a:srgbClr val="FF0000"/>
                </a:solidFill>
              </a:rPr>
              <a:t>Dlatego szokujący wydaje się fakt, że 1,1 mld ludzi, a więc co szósty mieszkaniec Ziemi, nie ma dostępu do czystej wody. Z tego powodu co minutę umiera sześcioro dzieci. Niedożywienie jest zresztą też wynikiem deficytu wody słodkiej. Jest ona niezbędna dla rolnictwa (chociaż wykorzystywanie jej musi być też racjonalne, gdyż nawadnianie pól na obszarach suchych jest przyczyną jej marnotrawstwa: po prostu bardzo szybko wyparowuje). W Meksyku i Afganistanie brak dostatecznej ilości wody ogranicza możliwości powiększenia obszaru uprawy odmian pszenicy dających wysokie plony. Tak więc naturalnym jest stwierdzenie że bez wody produkcja żywności znacząco spada.</a:t>
            </a:r>
          </a:p>
          <a:p>
            <a:endParaRPr lang="pl-PL" dirty="0" smtClean="0"/>
          </a:p>
        </p:txBody>
      </p:sp>
      <p:sp>
        <p:nvSpPr>
          <p:cNvPr id="4" name="Symbol zastępczy numeru slajdu 3"/>
          <p:cNvSpPr>
            <a:spLocks noGrp="1"/>
          </p:cNvSpPr>
          <p:nvPr>
            <p:ph type="sldNum" sz="quarter" idx="10"/>
          </p:nvPr>
        </p:nvSpPr>
        <p:spPr/>
        <p:txBody>
          <a:bodyPr/>
          <a:lstStyle/>
          <a:p>
            <a:fld id="{4E1D729D-7BE3-4C3E-A7D6-95B660A67BF7}" type="slidenum">
              <a:rPr lang="pl-PL" smtClean="0"/>
              <a:pPr/>
              <a:t>19</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Ref idx="1002">
        <a:schemeClr val="bg2"/>
      </p:bgRef>
    </p:bg>
    <p:spTree>
      <p:nvGrpSpPr>
        <p:cNvPr id="1" name=""/>
        <p:cNvGrpSpPr/>
        <p:nvPr/>
      </p:nvGrpSpPr>
      <p:grpSpPr>
        <a:xfrm>
          <a:off x="0" y="0"/>
          <a:ext cx="0" cy="0"/>
          <a:chOff x="0" y="0"/>
          <a:chExt cx="0" cy="0"/>
        </a:xfrm>
      </p:grpSpPr>
      <p:sp>
        <p:nvSpPr>
          <p:cNvPr id="9" name="Tytuł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pl-PL" smtClean="0"/>
              <a:t>Kliknij, aby edytować styl</a:t>
            </a:r>
            <a:endParaRPr kumimoji="0" lang="en-US"/>
          </a:p>
        </p:txBody>
      </p:sp>
      <p:sp>
        <p:nvSpPr>
          <p:cNvPr id="17" name="Podtytuł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30" name="Symbol zastępczy daty 29"/>
          <p:cNvSpPr>
            <a:spLocks noGrp="1"/>
          </p:cNvSpPr>
          <p:nvPr>
            <p:ph type="dt" sz="half" idx="10"/>
          </p:nvPr>
        </p:nvSpPr>
        <p:spPr/>
        <p:txBody>
          <a:bodyPr/>
          <a:lstStyle/>
          <a:p>
            <a:fld id="{680B6194-5442-4FB4-87D1-7403F4BEC291}" type="datetimeFigureOut">
              <a:rPr lang="pl-PL" smtClean="0"/>
              <a:pPr/>
              <a:t>2022-05-27</a:t>
            </a:fld>
            <a:endParaRPr lang="pl-PL"/>
          </a:p>
        </p:txBody>
      </p:sp>
      <p:sp>
        <p:nvSpPr>
          <p:cNvPr id="19" name="Symbol zastępczy stopki 18"/>
          <p:cNvSpPr>
            <a:spLocks noGrp="1"/>
          </p:cNvSpPr>
          <p:nvPr>
            <p:ph type="ftr" sz="quarter" idx="11"/>
          </p:nvPr>
        </p:nvSpPr>
        <p:spPr/>
        <p:txBody>
          <a:bodyPr/>
          <a:lstStyle/>
          <a:p>
            <a:endParaRPr lang="pl-PL"/>
          </a:p>
        </p:txBody>
      </p:sp>
      <p:sp>
        <p:nvSpPr>
          <p:cNvPr id="27" name="Symbol zastępczy numeru slajdu 26"/>
          <p:cNvSpPr>
            <a:spLocks noGrp="1"/>
          </p:cNvSpPr>
          <p:nvPr>
            <p:ph type="sldNum" sz="quarter" idx="12"/>
          </p:nvPr>
        </p:nvSpPr>
        <p:spPr/>
        <p:txBody>
          <a:bodyPr/>
          <a:lstStyle/>
          <a:p>
            <a:fld id="{CDC5E081-24AF-4E03-8E30-1D6CEFE1E79B}"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680B6194-5442-4FB4-87D1-7403F4BEC291}" type="datetimeFigureOut">
              <a:rPr lang="pl-PL" smtClean="0"/>
              <a:pPr/>
              <a:t>2022-05-27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DC5E081-24AF-4E03-8E30-1D6CEFE1E79B}" type="slidenum">
              <a:rPr lang="pl-PL" smtClean="0"/>
              <a:pPr/>
              <a:t>‹#›</a:t>
            </a:fld>
            <a:endParaRPr lang="pl-PL"/>
          </a:p>
        </p:txBody>
      </p:sp>
    </p:spTree>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914401"/>
            <a:ext cx="2057400" cy="5211763"/>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914401"/>
            <a:ext cx="6019800" cy="5211763"/>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680B6194-5442-4FB4-87D1-7403F4BEC291}" type="datetimeFigureOut">
              <a:rPr lang="pl-PL" smtClean="0"/>
              <a:pPr/>
              <a:t>2022-05-27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DC5E081-24AF-4E03-8E30-1D6CEFE1E79B}" type="slidenum">
              <a:rPr lang="pl-PL" smtClean="0"/>
              <a:pPr/>
              <a:t>‹#›</a:t>
            </a:fld>
            <a:endParaRPr lang="pl-PL"/>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680B6194-5442-4FB4-87D1-7403F4BEC291}" type="datetimeFigureOut">
              <a:rPr lang="pl-PL" smtClean="0"/>
              <a:pPr/>
              <a:t>2022-05-27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DC5E081-24AF-4E03-8E30-1D6CEFE1E79B}" type="slidenum">
              <a:rPr lang="pl-PL" smtClean="0"/>
              <a:pPr/>
              <a:t>‹#›</a:t>
            </a:fld>
            <a:endParaRPr lang="pl-PL"/>
          </a:p>
        </p:txBody>
      </p:sp>
    </p:spTree>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680B6194-5442-4FB4-87D1-7403F4BEC291}" type="datetimeFigureOut">
              <a:rPr lang="pl-PL" smtClean="0"/>
              <a:pPr/>
              <a:t>2022-05-27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DC5E081-24AF-4E03-8E30-1D6CEFE1E79B}"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229600" cy="1143000"/>
          </a:xfrm>
        </p:spPr>
        <p:txBody>
          <a:bodyPr/>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680B6194-5442-4FB4-87D1-7403F4BEC291}" type="datetimeFigureOut">
              <a:rPr lang="pl-PL" smtClean="0"/>
              <a:pPr/>
              <a:t>2022-05-27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DC5E081-24AF-4E03-8E30-1D6CEFE1E79B}" type="slidenum">
              <a:rPr lang="pl-PL" smtClean="0"/>
              <a:pPr/>
              <a:t>‹#›</a:t>
            </a:fld>
            <a:endParaRPr lang="pl-PL"/>
          </a:p>
        </p:txBody>
      </p:sp>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229600" cy="1143000"/>
          </a:xfrm>
        </p:spPr>
        <p:txBody>
          <a:bodyPr tIns="45720" anchor="b"/>
          <a:lstStyle>
            <a:lvl1pPr>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p>
            <a:fld id="{680B6194-5442-4FB4-87D1-7403F4BEC291}" type="datetimeFigureOut">
              <a:rPr lang="pl-PL" smtClean="0"/>
              <a:pPr/>
              <a:t>2022-05-27</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DC5E081-24AF-4E03-8E30-1D6CEFE1E79B}" type="slidenum">
              <a:rPr lang="pl-PL" smtClean="0"/>
              <a:pPr/>
              <a:t>‹#›</a:t>
            </a:fld>
            <a:endParaRPr lang="pl-PL"/>
          </a:p>
        </p:txBody>
      </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680B6194-5442-4FB4-87D1-7403F4BEC291}" type="datetimeFigureOut">
              <a:rPr lang="pl-PL" smtClean="0"/>
              <a:pPr/>
              <a:t>2022-05-27</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DC5E081-24AF-4E03-8E30-1D6CEFE1E79B}" type="slidenum">
              <a:rPr lang="pl-PL" smtClean="0"/>
              <a:pPr/>
              <a:t>‹#›</a:t>
            </a:fld>
            <a:endParaRPr lang="pl-PL"/>
          </a:p>
        </p:txBody>
      </p:sp>
    </p:spTree>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80B6194-5442-4FB4-87D1-7403F4BEC291}" type="datetimeFigureOut">
              <a:rPr lang="pl-PL" smtClean="0"/>
              <a:pPr/>
              <a:t>2022-05-27</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DC5E081-24AF-4E03-8E30-1D6CEFE1E79B}" type="slidenum">
              <a:rPr lang="pl-PL" smtClean="0"/>
              <a:pPr/>
              <a:t>‹#›</a:t>
            </a:fld>
            <a:endParaRPr lang="pl-PL"/>
          </a:p>
        </p:txBody>
      </p:sp>
    </p:spTree>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680B6194-5442-4FB4-87D1-7403F4BEC291}" type="datetimeFigureOut">
              <a:rPr lang="pl-PL" smtClean="0"/>
              <a:pPr/>
              <a:t>2022-05-27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DC5E081-24AF-4E03-8E30-1D6CEFE1E79B}" type="slidenum">
              <a:rPr lang="pl-PL" smtClean="0"/>
              <a:pPr/>
              <a:t>‹#›</a:t>
            </a:fld>
            <a:endParaRPr lang="pl-PL"/>
          </a:p>
        </p:txBody>
      </p:sp>
    </p:spTree>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9" name="Prostokąt ze ściętym i zaokrąglonym rogiem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ójkąt prostokątny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ytuł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pl-PL" smtClean="0"/>
              <a:t>Kliknij, aby edytować styl</a:t>
            </a:r>
            <a:endParaRPr kumimoji="0" lang="en-US"/>
          </a:p>
        </p:txBody>
      </p:sp>
      <p:sp>
        <p:nvSpPr>
          <p:cNvPr id="4" name="Symbol zastępczy tekstu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680B6194-5442-4FB4-87D1-7403F4BEC291}" type="datetimeFigureOut">
              <a:rPr lang="pl-PL" smtClean="0"/>
              <a:pPr/>
              <a:t>2022-05-27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a:xfrm>
            <a:off x="8077200" y="6356350"/>
            <a:ext cx="609600" cy="365125"/>
          </a:xfrm>
        </p:spPr>
        <p:txBody>
          <a:bodyPr/>
          <a:lstStyle/>
          <a:p>
            <a:fld id="{CDC5E081-24AF-4E03-8E30-1D6CEFE1E79B}" type="slidenum">
              <a:rPr lang="pl-PL" smtClean="0"/>
              <a:pPr/>
              <a:t>‹#›</a:t>
            </a:fld>
            <a:endParaRPr lang="pl-PL"/>
          </a:p>
        </p:txBody>
      </p:sp>
      <p:sp>
        <p:nvSpPr>
          <p:cNvPr id="3" name="Symbol zastępczy obrazu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pl-PL" smtClean="0"/>
              <a:t>Kliknij ikonę, aby dodać obraz</a:t>
            </a:r>
            <a:endParaRPr kumimoji="0" lang="en-US" dirty="0"/>
          </a:p>
        </p:txBody>
      </p:sp>
      <p:sp>
        <p:nvSpPr>
          <p:cNvPr id="10" name="Dowolny kształt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Dowolny kształt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Dowolny kształt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Dowolny kształt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ymbol zastępczy tytułu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80B6194-5442-4FB4-87D1-7403F4BEC291}" type="datetimeFigureOut">
              <a:rPr lang="pl-PL" smtClean="0"/>
              <a:pPr/>
              <a:t>2022-05-27</a:t>
            </a:fld>
            <a:endParaRPr lang="pl-PL"/>
          </a:p>
        </p:txBody>
      </p:sp>
      <p:sp>
        <p:nvSpPr>
          <p:cNvPr id="22" name="Symbol zastępczy stopki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pl-PL"/>
          </a:p>
        </p:txBody>
      </p:sp>
      <p:sp>
        <p:nvSpPr>
          <p:cNvPr id="18" name="Symbol zastępczy numeru slajdu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DC5E081-24AF-4E03-8E30-1D6CEFE1E79B}" type="slidenum">
              <a:rPr lang="pl-PL" smtClean="0"/>
              <a:pPr/>
              <a:t>‹#›</a:t>
            </a:fld>
            <a:endParaRPr lang="pl-PL"/>
          </a:p>
        </p:txBody>
      </p:sp>
      <p:grpSp>
        <p:nvGrpSpPr>
          <p:cNvPr id="2" name="Grupa 1"/>
          <p:cNvGrpSpPr/>
          <p:nvPr/>
        </p:nvGrpSpPr>
        <p:grpSpPr>
          <a:xfrm>
            <a:off x="-19017" y="202408"/>
            <a:ext cx="9180548" cy="649224"/>
            <a:chOff x="-19045" y="216550"/>
            <a:chExt cx="9180548" cy="649224"/>
          </a:xfrm>
        </p:grpSpPr>
        <p:sp>
          <p:nvSpPr>
            <p:cNvPr id="12" name="Dowolny kształt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Dowolny kształt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ll/>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Co%20by%20si&#281;%20sta&#322;o,%20gdyby%20morska%20woda%20nie%20by&#322;a%20s&#322;ona.mp4"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Katolik\Nieaktualne\Rok szkolny 2020-2021\Konkurs - woda\woda.jpg"/>
          <p:cNvPicPr>
            <a:picLocks noChangeAspect="1" noChangeArrowheads="1"/>
          </p:cNvPicPr>
          <p:nvPr/>
        </p:nvPicPr>
        <p:blipFill>
          <a:blip r:embed="rId3" cstate="print"/>
          <a:srcRect/>
          <a:stretch>
            <a:fillRect/>
          </a:stretch>
        </p:blipFill>
        <p:spPr bwMode="auto">
          <a:xfrm>
            <a:off x="-3048000" y="0"/>
            <a:ext cx="12192000" cy="6858000"/>
          </a:xfrm>
          <a:prstGeom prst="rect">
            <a:avLst/>
          </a:prstGeom>
          <a:noFill/>
        </p:spPr>
      </p:pic>
      <p:sp>
        <p:nvSpPr>
          <p:cNvPr id="4" name="Prostokąt 3"/>
          <p:cNvSpPr/>
          <p:nvPr/>
        </p:nvSpPr>
        <p:spPr>
          <a:xfrm>
            <a:off x="552684" y="5157192"/>
            <a:ext cx="7941789" cy="1169551"/>
          </a:xfrm>
          <a:prstGeom prst="rect">
            <a:avLst/>
          </a:prstGeom>
          <a:noFill/>
        </p:spPr>
        <p:txBody>
          <a:bodyPr wrap="none" lIns="91440" tIns="45720" rIns="91440" bIns="45720">
            <a:spAutoFit/>
          </a:bodyPr>
          <a:lstStyle/>
          <a:p>
            <a:pPr algn="ctr"/>
            <a:r>
              <a:rPr lang="pl-PL" sz="7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Woda – źródło życia</a:t>
            </a:r>
            <a:endParaRPr lang="pl-PL" sz="7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Cząsteczka polarna</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lstStyle/>
          <a:p>
            <a:r>
              <a:rPr lang="pl-PL" dirty="0" smtClean="0">
                <a:latin typeface="Times New Roman" pitchFamily="18" charset="0"/>
                <a:cs typeface="Times New Roman" pitchFamily="18" charset="0"/>
              </a:rPr>
              <a:t>W cząsteczce dwuatomowej, w której występuje wiązanie kowalencyjne spolaryzowane, cząstkowe ładunki</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elektryczne się równoważą, zatem</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jest ona elektrycznie obojętna.</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Taka cząsteczka nazywana</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jest dipolem.</a:t>
            </a:r>
            <a:endParaRPr lang="pl-PL" dirty="0" smtClean="0"/>
          </a:p>
          <a:p>
            <a:endParaRPr lang="pl-PL" dirty="0"/>
          </a:p>
        </p:txBody>
      </p:sp>
      <p:pic>
        <p:nvPicPr>
          <p:cNvPr id="4" name="Obraz 3"/>
          <p:cNvPicPr>
            <a:picLocks noChangeAspect="1"/>
          </p:cNvPicPr>
          <p:nvPr/>
        </p:nvPicPr>
        <p:blipFill>
          <a:blip r:embed="rId3" cstate="print"/>
          <a:stretch>
            <a:fillRect/>
          </a:stretch>
        </p:blipFill>
        <p:spPr>
          <a:xfrm>
            <a:off x="5724128" y="2852936"/>
            <a:ext cx="2743200" cy="3619500"/>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41986" name="Picture 2"/>
          <p:cNvPicPr>
            <a:picLocks noChangeAspect="1" noChangeArrowheads="1"/>
          </p:cNvPicPr>
          <p:nvPr/>
        </p:nvPicPr>
        <p:blipFill>
          <a:blip r:embed="rId3" cstate="print"/>
          <a:srcRect l="21023" t="17320" r="26530" b="10441"/>
          <a:stretch>
            <a:fillRect/>
          </a:stretch>
        </p:blipFill>
        <p:spPr bwMode="auto">
          <a:xfrm>
            <a:off x="467544" y="332656"/>
            <a:ext cx="7992888" cy="6192688"/>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Składniki wody</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lstStyle/>
          <a:p>
            <a:r>
              <a:rPr lang="pl-PL" dirty="0" smtClean="0">
                <a:latin typeface="Times New Roman" pitchFamily="18" charset="0"/>
                <a:cs typeface="Times New Roman" pitchFamily="18" charset="0"/>
              </a:rPr>
              <a:t>Do podstawowych składników wody należą spośród: </a:t>
            </a:r>
          </a:p>
          <a:p>
            <a:pPr lvl="1">
              <a:buFont typeface="Wingdings" pitchFamily="2" charset="2"/>
              <a:buChar char="Ø"/>
            </a:pPr>
            <a:r>
              <a:rPr lang="pl-PL" dirty="0" smtClean="0">
                <a:latin typeface="Times New Roman" pitchFamily="18" charset="0"/>
                <a:cs typeface="Times New Roman" pitchFamily="18" charset="0"/>
              </a:rPr>
              <a:t>kationów: Ca</a:t>
            </a:r>
            <a:r>
              <a:rPr lang="pl-PL" baseline="30000" dirty="0" smtClean="0">
                <a:latin typeface="Times New Roman" pitchFamily="18" charset="0"/>
                <a:cs typeface="Times New Roman" pitchFamily="18" charset="0"/>
              </a:rPr>
              <a:t>2+</a:t>
            </a:r>
            <a:r>
              <a:rPr lang="pl-PL" dirty="0" smtClean="0">
                <a:latin typeface="Times New Roman" pitchFamily="18" charset="0"/>
                <a:cs typeface="Times New Roman" pitchFamily="18" charset="0"/>
              </a:rPr>
              <a:t>,</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Na</a:t>
            </a:r>
            <a:r>
              <a:rPr lang="pl-PL" baseline="30000" dirty="0" smtClean="0">
                <a:latin typeface="Times New Roman" pitchFamily="18" charset="0"/>
                <a:cs typeface="Times New Roman" pitchFamily="18" charset="0"/>
              </a:rPr>
              <a:t>+</a:t>
            </a:r>
            <a:r>
              <a:rPr lang="pl-PL" dirty="0" smtClean="0">
                <a:latin typeface="Times New Roman" pitchFamily="18" charset="0"/>
                <a:cs typeface="Times New Roman" pitchFamily="18" charset="0"/>
              </a:rPr>
              <a:t> i Mg</a:t>
            </a:r>
            <a:r>
              <a:rPr lang="pl-PL" baseline="30000" dirty="0" smtClean="0">
                <a:latin typeface="Times New Roman" pitchFamily="18" charset="0"/>
                <a:cs typeface="Times New Roman" pitchFamily="18" charset="0"/>
              </a:rPr>
              <a:t>2+</a:t>
            </a:r>
            <a:r>
              <a:rPr lang="pl-PL" dirty="0" smtClean="0">
                <a:latin typeface="Times New Roman" pitchFamily="18" charset="0"/>
                <a:cs typeface="Times New Roman" pitchFamily="18" charset="0"/>
              </a:rPr>
              <a:t>;</a:t>
            </a:r>
          </a:p>
          <a:p>
            <a:pPr lvl="1">
              <a:buFont typeface="Wingdings" pitchFamily="2" charset="2"/>
              <a:buChar char="Ø"/>
            </a:pPr>
            <a:r>
              <a:rPr lang="pl-PL" dirty="0" smtClean="0">
                <a:latin typeface="Times New Roman" pitchFamily="18" charset="0"/>
                <a:cs typeface="Times New Roman" pitchFamily="18" charset="0"/>
              </a:rPr>
              <a:t>anionów: CO</a:t>
            </a:r>
            <a:r>
              <a:rPr lang="pl-PL" baseline="-25000" dirty="0" smtClean="0">
                <a:latin typeface="Times New Roman" pitchFamily="18" charset="0"/>
                <a:cs typeface="Times New Roman" pitchFamily="18" charset="0"/>
              </a:rPr>
              <a:t>3</a:t>
            </a:r>
            <a:r>
              <a:rPr lang="pl-PL" baseline="30000" dirty="0" smtClean="0">
                <a:latin typeface="Times New Roman" pitchFamily="18" charset="0"/>
                <a:cs typeface="Times New Roman" pitchFamily="18" charset="0"/>
              </a:rPr>
              <a:t>2-</a:t>
            </a:r>
            <a:r>
              <a:rPr lang="pl-PL" dirty="0" smtClean="0">
                <a:latin typeface="Times New Roman" pitchFamily="18" charset="0"/>
                <a:cs typeface="Times New Roman" pitchFamily="18" charset="0"/>
              </a:rPr>
              <a:t>,</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SO</a:t>
            </a:r>
            <a:r>
              <a:rPr lang="pl-PL" baseline="-25000" dirty="0" smtClean="0">
                <a:latin typeface="Times New Roman" pitchFamily="18" charset="0"/>
                <a:cs typeface="Times New Roman" pitchFamily="18" charset="0"/>
              </a:rPr>
              <a:t>4</a:t>
            </a:r>
            <a:r>
              <a:rPr lang="pl-PL" baseline="30000" dirty="0" smtClean="0">
                <a:latin typeface="Times New Roman" pitchFamily="18" charset="0"/>
                <a:cs typeface="Times New Roman" pitchFamily="18" charset="0"/>
              </a:rPr>
              <a:t>2-</a:t>
            </a:r>
            <a:r>
              <a:rPr lang="pl-PL" dirty="0" smtClean="0">
                <a:latin typeface="Times New Roman" pitchFamily="18" charset="0"/>
                <a:cs typeface="Times New Roman" pitchFamily="18" charset="0"/>
              </a:rPr>
              <a:t>, Cl</a:t>
            </a:r>
            <a:r>
              <a:rPr lang="pl-PL" baseline="30000" dirty="0" smtClean="0">
                <a:latin typeface="Times New Roman" pitchFamily="18" charset="0"/>
                <a:cs typeface="Times New Roman" pitchFamily="18" charset="0"/>
              </a:rPr>
              <a:t>-</a:t>
            </a:r>
            <a:r>
              <a:rPr lang="pl-PL" dirty="0" smtClean="0">
                <a:latin typeface="Times New Roman" pitchFamily="18" charset="0"/>
                <a:cs typeface="Times New Roman" pitchFamily="18" charset="0"/>
              </a:rPr>
              <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i krzemionka. </a:t>
            </a:r>
          </a:p>
          <a:p>
            <a:r>
              <a:rPr lang="pl-PL" dirty="0" smtClean="0">
                <a:latin typeface="Times New Roman" pitchFamily="18" charset="0"/>
                <a:cs typeface="Times New Roman" pitchFamily="18" charset="0"/>
              </a:rPr>
              <a:t>W wodzie rozpuszczonych</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jest także wiele gazów,</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przede wszystkim</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dwutlenek węgla.</a:t>
            </a:r>
          </a:p>
          <a:p>
            <a:endParaRPr lang="pl-PL" dirty="0" smtClean="0">
              <a:latin typeface="Times New Roman" pitchFamily="18" charset="0"/>
              <a:cs typeface="Times New Roman" pitchFamily="18" charset="0"/>
            </a:endParaRPr>
          </a:p>
          <a:p>
            <a:pPr lvl="1">
              <a:buFont typeface="Wingdings" pitchFamily="2" charset="2"/>
              <a:buChar char="Ø"/>
            </a:pPr>
            <a:endParaRPr lang="pl-PL" dirty="0" smtClean="0">
              <a:latin typeface="Times New Roman" pitchFamily="18" charset="0"/>
              <a:cs typeface="Times New Roman" pitchFamily="18" charset="0"/>
            </a:endParaRPr>
          </a:p>
          <a:p>
            <a:endParaRPr lang="pl-PL" dirty="0"/>
          </a:p>
        </p:txBody>
      </p:sp>
      <p:pic>
        <p:nvPicPr>
          <p:cNvPr id="7" name="Picture 2" descr="Velonews.pl | Dieta - - Ranking wód mineralnych. Którą lać w bidon?"/>
          <p:cNvPicPr>
            <a:picLocks noChangeAspect="1" noChangeArrowheads="1"/>
          </p:cNvPicPr>
          <p:nvPr/>
        </p:nvPicPr>
        <p:blipFill>
          <a:blip r:embed="rId2" cstate="print"/>
          <a:srcRect l="20160" t="28560" r="37849" b="26081"/>
          <a:stretch>
            <a:fillRect/>
          </a:stretch>
        </p:blipFill>
        <p:spPr bwMode="auto">
          <a:xfrm>
            <a:off x="5868144" y="2492896"/>
            <a:ext cx="2699792" cy="1944216"/>
          </a:xfrm>
          <a:prstGeom prst="rect">
            <a:avLst/>
          </a:prstGeom>
          <a:noFill/>
        </p:spPr>
      </p:pic>
      <p:pic>
        <p:nvPicPr>
          <p:cNvPr id="8" name="Picture 2" descr="Velonews.pl | Dieta - - Ranking wód mineralnych. Którą lać w bidon?"/>
          <p:cNvPicPr>
            <a:picLocks noChangeAspect="1" noChangeArrowheads="1"/>
          </p:cNvPicPr>
          <p:nvPr/>
        </p:nvPicPr>
        <p:blipFill>
          <a:blip r:embed="rId3" cstate="print"/>
          <a:srcRect l="17920" t="53759" r="43433"/>
          <a:stretch>
            <a:fillRect/>
          </a:stretch>
        </p:blipFill>
        <p:spPr bwMode="auto">
          <a:xfrm>
            <a:off x="4644008" y="4653136"/>
            <a:ext cx="2484784" cy="1981994"/>
          </a:xfrm>
          <a:prstGeom prst="rect">
            <a:avLst/>
          </a:prstGeom>
          <a:noFill/>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Napięcie powierzchniowe</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lstStyle/>
          <a:p>
            <a:r>
              <a:rPr lang="pl-PL" dirty="0" smtClean="0"/>
              <a:t>To zjawisko, które powoduje, że powierzchnia cieczy zachowuje się jak sprężysta błona.   </a:t>
            </a:r>
            <a:endParaRPr lang="pl-PL" dirty="0"/>
          </a:p>
        </p:txBody>
      </p:sp>
      <p:pic>
        <p:nvPicPr>
          <p:cNvPr id="43010" name="Picture 2" descr="Jak ten owad utrzymuje się na wodzie? Sprawdź! - Niezależna"/>
          <p:cNvPicPr>
            <a:picLocks noChangeAspect="1" noChangeArrowheads="1"/>
          </p:cNvPicPr>
          <p:nvPr/>
        </p:nvPicPr>
        <p:blipFill>
          <a:blip r:embed="rId3" cstate="print"/>
          <a:srcRect/>
          <a:stretch>
            <a:fillRect/>
          </a:stretch>
        </p:blipFill>
        <p:spPr bwMode="auto">
          <a:xfrm>
            <a:off x="4499992" y="2852936"/>
            <a:ext cx="5259820" cy="3015630"/>
          </a:xfrm>
          <a:prstGeom prst="rect">
            <a:avLst/>
          </a:prstGeom>
          <a:noFill/>
        </p:spPr>
      </p:pic>
      <p:pic>
        <p:nvPicPr>
          <p:cNvPr id="43012" name="Picture 4" descr="Podwodny pająk Topik » Best Divers"/>
          <p:cNvPicPr>
            <a:picLocks noChangeAspect="1" noChangeArrowheads="1"/>
          </p:cNvPicPr>
          <p:nvPr/>
        </p:nvPicPr>
        <p:blipFill>
          <a:blip r:embed="rId4" cstate="print"/>
          <a:srcRect/>
          <a:stretch>
            <a:fillRect/>
          </a:stretch>
        </p:blipFill>
        <p:spPr bwMode="auto">
          <a:xfrm>
            <a:off x="0" y="3169161"/>
            <a:ext cx="4932040" cy="3688839"/>
          </a:xfrm>
          <a:prstGeom prst="rect">
            <a:avLst/>
          </a:prstGeom>
          <a:noFill/>
        </p:spPr>
      </p:pic>
    </p:spTree>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l="22123" t="35720" r="30155" b="15561"/>
          <a:stretch>
            <a:fillRect/>
          </a:stretch>
        </p:blipFill>
        <p:spPr bwMode="auto">
          <a:xfrm>
            <a:off x="1403648" y="2681536"/>
            <a:ext cx="7272808" cy="4176464"/>
          </a:xfrm>
          <a:prstGeom prst="rect">
            <a:avLst/>
          </a:prstGeom>
          <a:noFill/>
          <a:ln w="9525">
            <a:noFill/>
            <a:miter lim="800000"/>
            <a:headEnd/>
            <a:tailEnd/>
          </a:ln>
        </p:spPr>
      </p:pic>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Woda na Ziemi</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lstStyle/>
          <a:p>
            <a:r>
              <a:rPr lang="pl-PL" dirty="0" smtClean="0">
                <a:latin typeface="Times New Roman" pitchFamily="18" charset="0"/>
                <a:cs typeface="Times New Roman" pitchFamily="18" charset="0"/>
              </a:rPr>
              <a:t>Większość wody na Ziemi jest słona, czyli zawiera rozpuszczone sole, np. chlorek sodu.</a:t>
            </a:r>
          </a:p>
          <a:p>
            <a:endParaRPr lang="pl-PL" dirty="0" smtClean="0">
              <a:latin typeface="Times New Roman" pitchFamily="18" charset="0"/>
              <a:cs typeface="Times New Roman" pitchFamily="18" charset="0"/>
            </a:endParaRPr>
          </a:p>
          <a:p>
            <a:endParaRPr lang="pl-PL" dirty="0"/>
          </a:p>
        </p:txBody>
      </p:sp>
    </p:spTree>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Zasoby wody na świecie</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lstStyle/>
          <a:p>
            <a:endParaRPr lang="pl-PL"/>
          </a:p>
        </p:txBody>
      </p:sp>
      <p:pic>
        <p:nvPicPr>
          <p:cNvPr id="4" name="Picture 2" descr="http://water.usgs.gov/edu/graphics/polish/earthwheredistribution.gif"/>
          <p:cNvPicPr>
            <a:picLocks noChangeAspect="1" noChangeArrowheads="1"/>
          </p:cNvPicPr>
          <p:nvPr/>
        </p:nvPicPr>
        <p:blipFill>
          <a:blip r:embed="rId3" cstate="print"/>
          <a:srcRect/>
          <a:stretch>
            <a:fillRect/>
          </a:stretch>
        </p:blipFill>
        <p:spPr bwMode="auto">
          <a:xfrm>
            <a:off x="1475656" y="2132856"/>
            <a:ext cx="6206629" cy="4297820"/>
          </a:xfrm>
          <a:prstGeom prst="rect">
            <a:avLst/>
          </a:prstGeom>
          <a:noFill/>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latin typeface="Times New Roman" pitchFamily="18" charset="0"/>
                <a:cs typeface="Times New Roman" pitchFamily="18" charset="0"/>
              </a:rPr>
              <a:t>Co by się stało, gdyby morska woda nie była słona?</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lstStyle/>
          <a:p>
            <a:endParaRPr lang="pl-PL"/>
          </a:p>
        </p:txBody>
      </p:sp>
      <p:pic>
        <p:nvPicPr>
          <p:cNvPr id="4" name="Symbol zastępczy zawartości 5" descr="30394497_30394490.jpg">
            <a:hlinkClick r:id="rId2" action="ppaction://hlinkfile"/>
          </p:cNvPr>
          <p:cNvPicPr>
            <a:picLocks noChangeAspect="1"/>
          </p:cNvPicPr>
          <p:nvPr/>
        </p:nvPicPr>
        <p:blipFill>
          <a:blip r:embed="rId3" cstate="print"/>
          <a:stretch>
            <a:fillRect/>
          </a:stretch>
        </p:blipFill>
        <p:spPr>
          <a:xfrm>
            <a:off x="1000125" y="2129631"/>
            <a:ext cx="7143750" cy="4000500"/>
          </a:xfrm>
          <a:prstGeom prst="rect">
            <a:avLst/>
          </a:prstGeom>
        </p:spPr>
      </p:pic>
    </p:spTree>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554730" y="2492896"/>
            <a:ext cx="8589270"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pl-PL"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6350" stA="60000" endA="900" endPos="58000" dir="5400000" sy="-100000" algn="bl" rotWithShape="0"/>
                </a:effectLst>
              </a:rPr>
              <a:t>Dlaczego woda jest ważna?</a:t>
            </a:r>
            <a:endParaRPr lang="pl-P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6350" stA="60000" endA="900" endPos="58000" dir="5400000" sy="-100000" algn="bl" rotWithShape="0"/>
              </a:effectLst>
            </a:endParaRPr>
          </a:p>
        </p:txBody>
      </p:sp>
    </p:spTree>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979712" y="1695450"/>
            <a:ext cx="5200650" cy="5162550"/>
          </a:xfrm>
          <a:prstGeom prst="rect">
            <a:avLst/>
          </a:prstGeom>
          <a:noFill/>
          <a:ln w="9525">
            <a:noFill/>
            <a:miter lim="800000"/>
            <a:headEnd/>
            <a:tailEnd/>
          </a:ln>
        </p:spPr>
      </p:pic>
      <p:sp>
        <p:nvSpPr>
          <p:cNvPr id="2" name="Tytuł 1"/>
          <p:cNvSpPr>
            <a:spLocks noGrp="1"/>
          </p:cNvSpPr>
          <p:nvPr>
            <p:ph type="title"/>
          </p:nvPr>
        </p:nvSpPr>
        <p:spPr>
          <a:xfrm>
            <a:off x="457200" y="274638"/>
            <a:ext cx="8229600" cy="1498178"/>
          </a:xfrm>
        </p:spPr>
        <p:txBody>
          <a:bodyPr>
            <a:normAutofit fontScale="90000"/>
          </a:bodyPr>
          <a:lstStyle/>
          <a:p>
            <a:r>
              <a:rPr lang="pl-PL" dirty="0" smtClean="0">
                <a:latin typeface="Times New Roman" pitchFamily="18" charset="0"/>
                <a:cs typeface="Times New Roman" pitchFamily="18" charset="0"/>
              </a:rPr>
              <a:t>Z czym kojarzy się woda?</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Do czego używamy ją na co dzień?</a:t>
            </a:r>
            <a:endParaRPr lang="pl-PL" dirty="0">
              <a:latin typeface="Times New Roman" pitchFamily="18" charset="0"/>
              <a:cs typeface="Times New Roman" pitchFamily="18" charset="0"/>
            </a:endParaRPr>
          </a:p>
        </p:txBody>
      </p:sp>
    </p:spTree>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latin typeface="Times New Roman" pitchFamily="18" charset="0"/>
                <a:cs typeface="Times New Roman" pitchFamily="18" charset="0"/>
              </a:rPr>
              <a:t>Człowiek jest w 70% zbudowany</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z wody</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lstStyle/>
          <a:p>
            <a:endParaRPr lang="pl-PL"/>
          </a:p>
        </p:txBody>
      </p:sp>
      <p:pic>
        <p:nvPicPr>
          <p:cNvPr id="5" name="Obraz 4"/>
          <p:cNvPicPr>
            <a:picLocks noChangeAspect="1"/>
          </p:cNvPicPr>
          <p:nvPr/>
        </p:nvPicPr>
        <p:blipFill>
          <a:blip r:embed="rId3" cstate="print"/>
          <a:stretch>
            <a:fillRect/>
          </a:stretch>
        </p:blipFill>
        <p:spPr>
          <a:xfrm>
            <a:off x="683568" y="2132856"/>
            <a:ext cx="7600914" cy="3498840"/>
          </a:xfrm>
          <a:prstGeom prst="rect">
            <a:avLst/>
          </a:prstGeom>
        </p:spPr>
      </p:pic>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latin typeface="Times New Roman" pitchFamily="18" charset="0"/>
                <a:cs typeface="Times New Roman" pitchFamily="18" charset="0"/>
              </a:rPr>
              <a:t>22 Marca – Światowy Dzień Wody</a:t>
            </a:r>
            <a:endParaRPr lang="pl-PL" dirty="0"/>
          </a:p>
        </p:txBody>
      </p:sp>
      <p:sp>
        <p:nvSpPr>
          <p:cNvPr id="3" name="Symbol zastępczy zawartości 2"/>
          <p:cNvSpPr>
            <a:spLocks noGrp="1"/>
          </p:cNvSpPr>
          <p:nvPr>
            <p:ph idx="1"/>
          </p:nvPr>
        </p:nvSpPr>
        <p:spPr>
          <a:xfrm>
            <a:off x="457200" y="1935480"/>
            <a:ext cx="8229600" cy="4922520"/>
          </a:xfrm>
        </p:spPr>
        <p:txBody>
          <a:bodyPr>
            <a:normAutofit fontScale="62500" lnSpcReduction="20000"/>
          </a:bodyPr>
          <a:lstStyle/>
          <a:p>
            <a:pPr>
              <a:lnSpc>
                <a:spcPct val="170000"/>
              </a:lnSpc>
            </a:pPr>
            <a:r>
              <a:rPr lang="pl-PL" sz="2800" dirty="0" smtClean="0">
                <a:latin typeface="Times New Roman" pitchFamily="18" charset="0"/>
                <a:cs typeface="Times New Roman" pitchFamily="18" charset="0"/>
              </a:rPr>
              <a:t>Światowy Dzień Wody obchodzony jest 22 marca i został ustanowiony przez Zgromadzenie Ogólne ONZ z dnia 22.12.1992 roku. Święto zostało zainicjowane</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w czasie konferencji Szczytu Ziemi w 1992 roku w Rio de </a:t>
            </a:r>
            <a:r>
              <a:rPr lang="pl-PL" sz="2800" dirty="0" err="1" smtClean="0">
                <a:latin typeface="Times New Roman" pitchFamily="18" charset="0"/>
                <a:cs typeface="Times New Roman" pitchFamily="18" charset="0"/>
              </a:rPr>
              <a:t>Janerio</a:t>
            </a:r>
            <a:r>
              <a:rPr lang="pl-PL" sz="2800" dirty="0" smtClean="0">
                <a:latin typeface="Times New Roman" pitchFamily="18" charset="0"/>
                <a:cs typeface="Times New Roman" pitchFamily="18" charset="0"/>
              </a:rPr>
              <a:t>. Wszystkie kraje członkowskie ONZ przyjęły propozycje obchodzenia Dnia Wody.</a:t>
            </a:r>
          </a:p>
          <a:p>
            <a:pPr>
              <a:lnSpc>
                <a:spcPct val="170000"/>
              </a:lnSpc>
            </a:pPr>
            <a:r>
              <a:rPr lang="pl-PL" sz="2800" dirty="0" smtClean="0">
                <a:latin typeface="Times New Roman" pitchFamily="18" charset="0"/>
                <a:cs typeface="Times New Roman" pitchFamily="18" charset="0"/>
              </a:rPr>
              <a:t>Główną przyczyną utworzenia Światowego Dnia Wody było</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zwrócenie uwagi społeczeństwa na problem z niewystarczającą</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ilością wody pitnej. Wiadomo, iż bez wody niemożliwe będzie</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życie na naszej planecie. Coroczne obchody święta związane są z określonym zagadnieniem dotyczącym światowych zasobów wodnych i konkretnym hasłem. Pierwsze obchody święta miały miejsce w 1993 roku – odbyły się bez hasła przewodniego.</a:t>
            </a:r>
            <a:endParaRPr lang="pl-PL" dirty="0"/>
          </a:p>
        </p:txBody>
      </p:sp>
      <p:pic>
        <p:nvPicPr>
          <p:cNvPr id="4" name="Picture 2" descr="C:\Users\Michał\Downloads\112371_r0_940-removebg-preview.png"/>
          <p:cNvPicPr>
            <a:picLocks noChangeAspect="1" noChangeArrowheads="1"/>
          </p:cNvPicPr>
          <p:nvPr/>
        </p:nvPicPr>
        <p:blipFill>
          <a:blip r:embed="rId2" cstate="print"/>
          <a:srcRect l="51888" t="31503" b="12902"/>
          <a:stretch>
            <a:fillRect/>
          </a:stretch>
        </p:blipFill>
        <p:spPr bwMode="auto">
          <a:xfrm>
            <a:off x="6804248" y="3068960"/>
            <a:ext cx="2804236" cy="2160240"/>
          </a:xfrm>
          <a:prstGeom prst="rect">
            <a:avLst/>
          </a:prstGeom>
          <a:noFill/>
        </p:spPr>
      </p:pic>
    </p:spTree>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cstate="print"/>
          <a:stretch>
            <a:fillRect/>
          </a:stretch>
        </p:blipFill>
        <p:spPr>
          <a:xfrm>
            <a:off x="5875808" y="836712"/>
            <a:ext cx="3268192" cy="5126495"/>
          </a:xfrm>
          <a:prstGeom prst="rect">
            <a:avLst/>
          </a:prstGeom>
        </p:spPr>
      </p:pic>
      <p:sp>
        <p:nvSpPr>
          <p:cNvPr id="2" name="Tytuł 1"/>
          <p:cNvSpPr>
            <a:spLocks noGrp="1"/>
          </p:cNvSpPr>
          <p:nvPr>
            <p:ph type="title"/>
          </p:nvPr>
        </p:nvSpPr>
        <p:spPr/>
        <p:txBody>
          <a:bodyPr>
            <a:normAutofit fontScale="90000"/>
          </a:bodyPr>
          <a:lstStyle/>
          <a:p>
            <a:r>
              <a:rPr lang="pl-PL" dirty="0" smtClean="0">
                <a:latin typeface="Times New Roman" pitchFamily="18" charset="0"/>
                <a:cs typeface="Times New Roman" pitchFamily="18" charset="0"/>
              </a:rPr>
              <a:t>Funkcje wody w organizmie człowieka</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a:xfrm>
            <a:off x="457200" y="1935480"/>
            <a:ext cx="8229600" cy="4922520"/>
          </a:xfrm>
        </p:spPr>
        <p:txBody>
          <a:bodyPr>
            <a:normAutofit fontScale="92500" lnSpcReduction="20000"/>
          </a:bodyPr>
          <a:lstStyle/>
          <a:p>
            <a:pPr lvl="1"/>
            <a:r>
              <a:rPr lang="pl-PL" sz="2600" dirty="0" smtClean="0">
                <a:latin typeface="Times New Roman" pitchFamily="18" charset="0"/>
                <a:cs typeface="Times New Roman" pitchFamily="18" charset="0"/>
              </a:rPr>
              <a:t>uczestniczy w przebiegu wielu procesów</a:t>
            </a:r>
            <a:br>
              <a:rPr lang="pl-PL" sz="2600" dirty="0" smtClean="0">
                <a:latin typeface="Times New Roman" pitchFamily="18" charset="0"/>
                <a:cs typeface="Times New Roman" pitchFamily="18" charset="0"/>
              </a:rPr>
            </a:br>
            <a:r>
              <a:rPr lang="pl-PL" sz="2600" dirty="0" smtClean="0">
                <a:latin typeface="Times New Roman" pitchFamily="18" charset="0"/>
                <a:cs typeface="Times New Roman" pitchFamily="18" charset="0"/>
              </a:rPr>
              <a:t>przemiany materii; </a:t>
            </a:r>
          </a:p>
          <a:p>
            <a:pPr lvl="1"/>
            <a:r>
              <a:rPr lang="pl-PL" sz="2600" dirty="0" smtClean="0">
                <a:latin typeface="Times New Roman" pitchFamily="18" charset="0"/>
                <a:cs typeface="Times New Roman" pitchFamily="18" charset="0"/>
              </a:rPr>
              <a:t>jest podstawą płynów ustrojowych;</a:t>
            </a:r>
          </a:p>
          <a:p>
            <a:pPr lvl="1"/>
            <a:r>
              <a:rPr lang="pl-PL" sz="2600" dirty="0" smtClean="0">
                <a:latin typeface="Times New Roman" pitchFamily="18" charset="0"/>
                <a:cs typeface="Times New Roman" pitchFamily="18" charset="0"/>
              </a:rPr>
              <a:t>utrzymuje odpowiednie wymiary</a:t>
            </a:r>
            <a:br>
              <a:rPr lang="pl-PL" sz="2600" dirty="0" smtClean="0">
                <a:latin typeface="Times New Roman" pitchFamily="18" charset="0"/>
                <a:cs typeface="Times New Roman" pitchFamily="18" charset="0"/>
              </a:rPr>
            </a:br>
            <a:r>
              <a:rPr lang="pl-PL" sz="2600" dirty="0" smtClean="0">
                <a:latin typeface="Times New Roman" pitchFamily="18" charset="0"/>
                <a:cs typeface="Times New Roman" pitchFamily="18" charset="0"/>
              </a:rPr>
              <a:t>i kształt komórek;</a:t>
            </a:r>
          </a:p>
          <a:p>
            <a:pPr lvl="1"/>
            <a:r>
              <a:rPr lang="pl-PL" sz="2600" dirty="0" smtClean="0">
                <a:latin typeface="Times New Roman" pitchFamily="18" charset="0"/>
                <a:cs typeface="Times New Roman" pitchFamily="18" charset="0"/>
              </a:rPr>
              <a:t>reguluje temperaturę ciała;</a:t>
            </a:r>
          </a:p>
          <a:p>
            <a:pPr lvl="1"/>
            <a:r>
              <a:rPr lang="pl-PL" sz="2600" dirty="0" smtClean="0">
                <a:latin typeface="Times New Roman" pitchFamily="18" charset="0"/>
                <a:cs typeface="Times New Roman" pitchFamily="18" charset="0"/>
              </a:rPr>
              <a:t>uczestniczy w trawieniu;</a:t>
            </a:r>
          </a:p>
          <a:p>
            <a:pPr lvl="1"/>
            <a:r>
              <a:rPr lang="pl-PL" sz="2600" dirty="0" smtClean="0">
                <a:latin typeface="Times New Roman" pitchFamily="18" charset="0"/>
                <a:cs typeface="Times New Roman" pitchFamily="18" charset="0"/>
              </a:rPr>
              <a:t>jest rozpuszczalnikiem dla większości</a:t>
            </a:r>
            <a:br>
              <a:rPr lang="pl-PL" sz="2600" dirty="0" smtClean="0">
                <a:latin typeface="Times New Roman" pitchFamily="18" charset="0"/>
                <a:cs typeface="Times New Roman" pitchFamily="18" charset="0"/>
              </a:rPr>
            </a:br>
            <a:r>
              <a:rPr lang="pl-PL" sz="2600" dirty="0" smtClean="0">
                <a:latin typeface="Times New Roman" pitchFamily="18" charset="0"/>
                <a:cs typeface="Times New Roman" pitchFamily="18" charset="0"/>
              </a:rPr>
              <a:t>ważnych związków chemicznej;</a:t>
            </a:r>
          </a:p>
          <a:p>
            <a:pPr lvl="1"/>
            <a:r>
              <a:rPr lang="pl-PL" sz="2600" dirty="0" smtClean="0">
                <a:latin typeface="Times New Roman" pitchFamily="18" charset="0"/>
                <a:cs typeface="Times New Roman" pitchFamily="18" charset="0"/>
              </a:rPr>
              <a:t>jest środkiem transportu (rozprowadza</a:t>
            </a:r>
            <a:br>
              <a:rPr lang="pl-PL" sz="2600" dirty="0" smtClean="0">
                <a:latin typeface="Times New Roman" pitchFamily="18" charset="0"/>
                <a:cs typeface="Times New Roman" pitchFamily="18" charset="0"/>
              </a:rPr>
            </a:br>
            <a:r>
              <a:rPr lang="pl-PL" sz="2600" dirty="0" smtClean="0">
                <a:latin typeface="Times New Roman" pitchFamily="18" charset="0"/>
                <a:cs typeface="Times New Roman" pitchFamily="18" charset="0"/>
              </a:rPr>
              <a:t>wszystkie składniki organiczne i nieorganiczne</a:t>
            </a:r>
            <a:br>
              <a:rPr lang="pl-PL" sz="2600" dirty="0" smtClean="0">
                <a:latin typeface="Times New Roman" pitchFamily="18" charset="0"/>
                <a:cs typeface="Times New Roman" pitchFamily="18" charset="0"/>
              </a:rPr>
            </a:br>
            <a:r>
              <a:rPr lang="pl-PL" sz="2600" dirty="0" smtClean="0">
                <a:latin typeface="Times New Roman" pitchFamily="18" charset="0"/>
                <a:cs typeface="Times New Roman" pitchFamily="18" charset="0"/>
              </a:rPr>
              <a:t>po całym organizmie do wszystkich komórek);</a:t>
            </a:r>
          </a:p>
          <a:p>
            <a:pPr lvl="1"/>
            <a:r>
              <a:rPr lang="pl-PL" sz="2600" dirty="0" smtClean="0">
                <a:latin typeface="Times New Roman" pitchFamily="18" charset="0"/>
                <a:cs typeface="Times New Roman" pitchFamily="18" charset="0"/>
              </a:rPr>
              <a:t>stanowi środowisko niezbędne do usuwania końcowych produktów metabolizmu i metabolitów szkodliwych.</a:t>
            </a:r>
          </a:p>
          <a:p>
            <a:endParaRPr lang="pl-PL" dirty="0">
              <a:latin typeface="Times New Roman" pitchFamily="18" charset="0"/>
              <a:cs typeface="Times New Roman" pitchFamily="18" charset="0"/>
            </a:endParaRPr>
          </a:p>
        </p:txBody>
      </p:sp>
    </p:spTree>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
            </a:r>
            <a:br>
              <a:rPr lang="pl-PL" dirty="0" smtClean="0"/>
            </a:br>
            <a:r>
              <a:rPr lang="pl-PL" dirty="0" smtClean="0">
                <a:latin typeface="Times New Roman" pitchFamily="18" charset="0"/>
                <a:cs typeface="Times New Roman" pitchFamily="18" charset="0"/>
              </a:rPr>
              <a:t>Woda a klimat</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a:xfrm>
            <a:off x="457200" y="1935480"/>
            <a:ext cx="8229600" cy="4661872"/>
          </a:xfrm>
        </p:spPr>
        <p:txBody>
          <a:bodyPr>
            <a:noAutofit/>
          </a:bodyPr>
          <a:lstStyle/>
          <a:p>
            <a:r>
              <a:rPr lang="pl-PL" sz="2400" dirty="0" smtClean="0">
                <a:latin typeface="Times New Roman" pitchFamily="18" charset="0"/>
                <a:cs typeface="Times New Roman" pitchFamily="18" charset="0"/>
              </a:rPr>
              <a:t>Obecnie największym wyzwaniem na Ziemi stają się zmiany klimatu, bo wraz z ubytkiem wody oraz ekosystemów z nią związanych, powiększają się obszary pustynne na świecie, zaburzane zostają szlaki migracji zwierząt i roślin.</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W niektórych krajach</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Afryki występują</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katastrofalne w skutkach</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susze. Topnieją także</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górskie lodowce w Andach</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czy Himalajach, a są one</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kluczowym zasobem wody</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pitnej dla wielu lokalnych</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społeczności.</a:t>
            </a:r>
            <a:endParaRPr lang="pl-PL" sz="2400" dirty="0">
              <a:latin typeface="Times New Roman" pitchFamily="18" charset="0"/>
              <a:cs typeface="Times New Roman" pitchFamily="18" charset="0"/>
            </a:endParaRPr>
          </a:p>
        </p:txBody>
      </p:sp>
      <p:pic>
        <p:nvPicPr>
          <p:cNvPr id="4" name="Symbol zastępczy zawartości 3" descr="34756332_34756310.jpg"/>
          <p:cNvPicPr>
            <a:picLocks noChangeAspect="1"/>
          </p:cNvPicPr>
          <p:nvPr/>
        </p:nvPicPr>
        <p:blipFill>
          <a:blip r:embed="rId3" cstate="print"/>
          <a:stretch>
            <a:fillRect/>
          </a:stretch>
        </p:blipFill>
        <p:spPr>
          <a:xfrm>
            <a:off x="4320553" y="3933056"/>
            <a:ext cx="4823448" cy="2701131"/>
          </a:xfrm>
          <a:prstGeom prst="rect">
            <a:avLst/>
          </a:prstGeom>
        </p:spPr>
      </p:pic>
    </p:spTree>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Obieg wody w przyrodzie</a:t>
            </a:r>
            <a:endParaRPr lang="pl-PL" dirty="0">
              <a:latin typeface="Times New Roman" pitchFamily="18" charset="0"/>
              <a:cs typeface="Times New Roman" pitchFamily="18" charset="0"/>
            </a:endParaRPr>
          </a:p>
        </p:txBody>
      </p:sp>
      <p:pic>
        <p:nvPicPr>
          <p:cNvPr id="4" name="Symbol zastępczy zawartości 3" descr="2MfrV3v7rzb9kQVSPXIwvgIroMFtGcTq.png"/>
          <p:cNvPicPr>
            <a:picLocks noGrp="1" noChangeAspect="1"/>
          </p:cNvPicPr>
          <p:nvPr>
            <p:ph idx="1"/>
          </p:nvPr>
        </p:nvPicPr>
        <p:blipFill>
          <a:blip r:embed="rId3" cstate="print"/>
          <a:srcRect l="11244" t="24248" r="14012"/>
          <a:stretch>
            <a:fillRect/>
          </a:stretch>
        </p:blipFill>
        <p:spPr>
          <a:xfrm>
            <a:off x="323528" y="1916832"/>
            <a:ext cx="8363373" cy="4767808"/>
          </a:xfrm>
        </p:spPr>
      </p:pic>
    </p:spTree>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3463" t="36640" r="61262" b="30600"/>
          <a:stretch>
            <a:fillRect/>
          </a:stretch>
        </p:blipFill>
        <p:spPr bwMode="auto">
          <a:xfrm>
            <a:off x="5292080" y="3717032"/>
            <a:ext cx="3851920" cy="2808312"/>
          </a:xfrm>
          <a:prstGeom prst="rect">
            <a:avLst/>
          </a:prstGeom>
          <a:noFill/>
          <a:ln w="9525">
            <a:noFill/>
            <a:miter lim="800000"/>
            <a:headEnd/>
            <a:tailEnd/>
          </a:ln>
        </p:spPr>
      </p:pic>
      <p:sp>
        <p:nvSpPr>
          <p:cNvPr id="2" name="Tytuł 1"/>
          <p:cNvSpPr>
            <a:spLocks noGrp="1"/>
          </p:cNvSpPr>
          <p:nvPr>
            <p:ph type="title"/>
          </p:nvPr>
        </p:nvSpPr>
        <p:spPr/>
        <p:txBody>
          <a:bodyPr>
            <a:normAutofit/>
          </a:bodyPr>
          <a:lstStyle/>
          <a:p>
            <a:r>
              <a:rPr lang="pl-PL" dirty="0" smtClean="0">
                <a:latin typeface="Times New Roman" pitchFamily="18" charset="0"/>
                <a:cs typeface="Times New Roman" pitchFamily="18" charset="0"/>
              </a:rPr>
              <a:t>Woda a problem jej dostępności</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noAutofit/>
          </a:bodyPr>
          <a:lstStyle/>
          <a:p>
            <a:r>
              <a:rPr lang="pl-PL" sz="2000" dirty="0" smtClean="0">
                <a:latin typeface="Times New Roman" pitchFamily="18" charset="0"/>
                <a:cs typeface="Times New Roman" pitchFamily="18" charset="0"/>
              </a:rPr>
              <a:t>Zasoby wody słodkiej na Ziemi kształtują się na poziomie 37,5 milionów km</a:t>
            </a:r>
            <a:r>
              <a:rPr lang="pl-PL" sz="2000" baseline="30000" dirty="0" smtClean="0">
                <a:latin typeface="Times New Roman" pitchFamily="18" charset="0"/>
                <a:cs typeface="Times New Roman" pitchFamily="18" charset="0"/>
              </a:rPr>
              <a:t>3</a:t>
            </a:r>
            <a:r>
              <a:rPr lang="pl-PL" sz="2000" dirty="0" smtClean="0">
                <a:latin typeface="Times New Roman" pitchFamily="18" charset="0"/>
                <a:cs typeface="Times New Roman" pitchFamily="18" charset="0"/>
              </a:rPr>
              <a:t>. Z tego na Polskę przypada około 220 km</a:t>
            </a:r>
            <a:r>
              <a:rPr lang="pl-PL" sz="2000" baseline="30000" dirty="0" smtClean="0">
                <a:latin typeface="Times New Roman" pitchFamily="18" charset="0"/>
                <a:cs typeface="Times New Roman" pitchFamily="18" charset="0"/>
              </a:rPr>
              <a:t>3</a:t>
            </a:r>
            <a:r>
              <a:rPr lang="pl-PL" sz="2000" dirty="0" smtClean="0">
                <a:latin typeface="Times New Roman" pitchFamily="18" charset="0"/>
                <a:cs typeface="Times New Roman" pitchFamily="18" charset="0"/>
              </a:rPr>
              <a:t> wody. Ponad 70% tracimy na skutek parowania, reszta – średnio 62 km</a:t>
            </a:r>
            <a:r>
              <a:rPr lang="pl-PL" sz="2000" baseline="30000" dirty="0" smtClean="0">
                <a:latin typeface="Times New Roman" pitchFamily="18" charset="0"/>
                <a:cs typeface="Times New Roman" pitchFamily="18" charset="0"/>
              </a:rPr>
              <a:t>3</a:t>
            </a:r>
            <a:r>
              <a:rPr lang="pl-PL" sz="2000" dirty="0" smtClean="0">
                <a:latin typeface="Times New Roman" pitchFamily="18" charset="0"/>
                <a:cs typeface="Times New Roman" pitchFamily="18" charset="0"/>
              </a:rPr>
              <a:t> – odpływa rzekami – głównie do Bałtyku. </a:t>
            </a:r>
          </a:p>
          <a:p>
            <a:r>
              <a:rPr lang="pl-PL" sz="2000" dirty="0" smtClean="0">
                <a:latin typeface="Times New Roman" pitchFamily="18" charset="0"/>
                <a:cs typeface="Times New Roman" pitchFamily="18" charset="0"/>
              </a:rPr>
              <a:t>W ciągu roku na każdego mieszkańca przypada średnio: </a:t>
            </a:r>
          </a:p>
          <a:p>
            <a:pPr lvl="1">
              <a:buFont typeface="Wingdings" pitchFamily="2" charset="2"/>
              <a:buChar char="Ø"/>
            </a:pPr>
            <a:r>
              <a:rPr lang="pl-PL" sz="2000" dirty="0" smtClean="0">
                <a:latin typeface="Times New Roman" pitchFamily="18" charset="0"/>
                <a:cs typeface="Times New Roman" pitchFamily="18" charset="0"/>
              </a:rPr>
              <a:t>na Ziemi - 7300 m</a:t>
            </a:r>
            <a:r>
              <a:rPr lang="pl-PL" sz="2000" baseline="30000" dirty="0" smtClean="0">
                <a:latin typeface="Times New Roman" pitchFamily="18" charset="0"/>
                <a:cs typeface="Times New Roman" pitchFamily="18" charset="0"/>
              </a:rPr>
              <a:t>3</a:t>
            </a:r>
            <a:r>
              <a:rPr lang="pl-PL" sz="2000" dirty="0" smtClean="0">
                <a:latin typeface="Times New Roman" pitchFamily="18" charset="0"/>
                <a:cs typeface="Times New Roman" pitchFamily="18" charset="0"/>
              </a:rPr>
              <a:t> wody, </a:t>
            </a:r>
          </a:p>
          <a:p>
            <a:pPr lvl="1">
              <a:buFont typeface="Wingdings" pitchFamily="2" charset="2"/>
              <a:buChar char="Ø"/>
            </a:pPr>
            <a:r>
              <a:rPr lang="pl-PL" sz="2000" dirty="0" smtClean="0">
                <a:latin typeface="Times New Roman" pitchFamily="18" charset="0"/>
                <a:cs typeface="Times New Roman" pitchFamily="18" charset="0"/>
              </a:rPr>
              <a:t>w Europie - 4560 m</a:t>
            </a:r>
            <a:r>
              <a:rPr lang="pl-PL" sz="2000" baseline="30000" dirty="0" smtClean="0">
                <a:latin typeface="Times New Roman" pitchFamily="18" charset="0"/>
                <a:cs typeface="Times New Roman" pitchFamily="18" charset="0"/>
              </a:rPr>
              <a:t>3</a:t>
            </a:r>
            <a:r>
              <a:rPr lang="pl-PL" sz="2000" dirty="0" smtClean="0">
                <a:latin typeface="Times New Roman" pitchFamily="18" charset="0"/>
                <a:cs typeface="Times New Roman" pitchFamily="18" charset="0"/>
              </a:rPr>
              <a:t> wody, </a:t>
            </a:r>
          </a:p>
          <a:p>
            <a:pPr lvl="1">
              <a:buFont typeface="Wingdings" pitchFamily="2" charset="2"/>
              <a:buChar char="Ø"/>
            </a:pPr>
            <a:r>
              <a:rPr lang="pl-PL" sz="2000" dirty="0" smtClean="0">
                <a:latin typeface="Times New Roman" pitchFamily="18" charset="0"/>
                <a:cs typeface="Times New Roman" pitchFamily="18" charset="0"/>
              </a:rPr>
              <a:t>w Polsce - 1580 m</a:t>
            </a:r>
            <a:r>
              <a:rPr lang="pl-PL" sz="2000" baseline="30000" dirty="0" smtClean="0">
                <a:latin typeface="Times New Roman" pitchFamily="18" charset="0"/>
                <a:cs typeface="Times New Roman" pitchFamily="18" charset="0"/>
              </a:rPr>
              <a:t>3</a:t>
            </a:r>
            <a:r>
              <a:rPr lang="pl-PL" sz="2000" dirty="0" smtClean="0">
                <a:latin typeface="Times New Roman" pitchFamily="18" charset="0"/>
                <a:cs typeface="Times New Roman" pitchFamily="18" charset="0"/>
              </a:rPr>
              <a:t> wody. </a:t>
            </a:r>
          </a:p>
          <a:p>
            <a:r>
              <a:rPr lang="pl-PL" sz="2000" dirty="0" smtClean="0">
                <a:latin typeface="Times New Roman" pitchFamily="18" charset="0"/>
                <a:cs typeface="Times New Roman" pitchFamily="18" charset="0"/>
              </a:rPr>
              <a:t>Tylko dwa europejskie kraje –</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Belgia i Malta – mają mniejsze</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od Polski zasoby wodne w przeliczeniu</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na jednego mieszkańca. Brak słodkiej wody</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dotyka przede wszystkim tereny pustynne,</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stąd do najbiedniejszych krajów należą</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np. Mali, Niger, Czad czy Sudan.</a:t>
            </a:r>
          </a:p>
        </p:txBody>
      </p:sp>
    </p:spTree>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
            </a:r>
            <a:br>
              <a:rPr lang="pl-PL" dirty="0" smtClean="0"/>
            </a:br>
            <a:r>
              <a:rPr lang="pl-PL" dirty="0" smtClean="0">
                <a:latin typeface="Times New Roman" pitchFamily="18" charset="0"/>
                <a:cs typeface="Times New Roman" pitchFamily="18" charset="0"/>
              </a:rPr>
              <a:t>Deficyt wody</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normAutofit lnSpcReduction="10000"/>
          </a:bodyPr>
          <a:lstStyle/>
          <a:p>
            <a:r>
              <a:rPr lang="pl-PL" sz="2400" dirty="0" smtClean="0">
                <a:latin typeface="Times New Roman" pitchFamily="18" charset="0"/>
                <a:cs typeface="Times New Roman" pitchFamily="18" charset="0"/>
              </a:rPr>
              <a:t>około 1,6 mld osób nie ma dostępu do wystarczającej ilości wody;</a:t>
            </a:r>
          </a:p>
          <a:p>
            <a:r>
              <a:rPr lang="pl-PL" sz="2400" dirty="0" smtClean="0">
                <a:latin typeface="Times New Roman" pitchFamily="18" charset="0"/>
                <a:cs typeface="Times New Roman" pitchFamily="18" charset="0"/>
              </a:rPr>
              <a:t>występują głównie w strefach klimatów zwrotnikowych i podzwrotnikowych, a także w obrębie klimatu podrównikowego suchego i w głębi kontynentów na terenach odległych od oceanów;</a:t>
            </a:r>
          </a:p>
          <a:p>
            <a:r>
              <a:rPr lang="pl-PL" sz="2400" dirty="0" smtClean="0">
                <a:latin typeface="Times New Roman" pitchFamily="18" charset="0"/>
                <a:cs typeface="Times New Roman" pitchFamily="18" charset="0"/>
              </a:rPr>
              <a:t>rosnąca liczba ludności;</a:t>
            </a:r>
          </a:p>
          <a:p>
            <a:r>
              <a:rPr lang="pl-PL" sz="2400" dirty="0" smtClean="0">
                <a:latin typeface="Times New Roman" pitchFamily="18" charset="0"/>
                <a:cs typeface="Times New Roman" pitchFamily="18" charset="0"/>
              </a:rPr>
              <a:t>globalny wzrost temperatury powietrza, a tym samym wzrost parowania. Skutkuje to zamianą naturalnej roślinności na pola uprawne;</a:t>
            </a:r>
          </a:p>
          <a:p>
            <a:r>
              <a:rPr lang="pl-PL" sz="2400" dirty="0" smtClean="0">
                <a:latin typeface="Times New Roman" pitchFamily="18" charset="0"/>
                <a:cs typeface="Times New Roman" pitchFamily="18" charset="0"/>
              </a:rPr>
              <a:t>błędne decyzje człowieka.</a:t>
            </a:r>
          </a:p>
          <a:p>
            <a:endParaRPr lang="pl-PL" sz="2400" dirty="0" smtClean="0">
              <a:latin typeface="Times New Roman" pitchFamily="18" charset="0"/>
              <a:cs typeface="Times New Roman" pitchFamily="18" charset="0"/>
            </a:endParaRPr>
          </a:p>
          <a:p>
            <a:endParaRPr lang="pl-PL" sz="2800" dirty="0" smtClean="0">
              <a:latin typeface="Times New Roman" pitchFamily="18" charset="0"/>
              <a:cs typeface="Times New Roman" pitchFamily="18" charset="0"/>
            </a:endParaRPr>
          </a:p>
          <a:p>
            <a:endParaRPr lang="pl-PL" dirty="0">
              <a:latin typeface="Times New Roman" pitchFamily="18" charset="0"/>
              <a:cs typeface="Times New Roman" pitchFamily="18" charset="0"/>
            </a:endParaRPr>
          </a:p>
        </p:txBody>
      </p:sp>
    </p:spTree>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l="22440" t="18160" r="23223" b="24721"/>
          <a:stretch>
            <a:fillRect/>
          </a:stretch>
        </p:blipFill>
        <p:spPr bwMode="auto">
          <a:xfrm>
            <a:off x="611560" y="1124744"/>
            <a:ext cx="8280920" cy="4896544"/>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l="24330" t="22360" r="24168" b="7081"/>
          <a:stretch>
            <a:fillRect/>
          </a:stretch>
        </p:blipFill>
        <p:spPr bwMode="auto">
          <a:xfrm>
            <a:off x="611560" y="809328"/>
            <a:ext cx="7848872" cy="6048672"/>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Propozycje rozwiązań problemu niedostatku wody</a:t>
            </a:r>
            <a:endParaRPr lang="pl-PL" dirty="0"/>
          </a:p>
        </p:txBody>
      </p:sp>
      <p:sp>
        <p:nvSpPr>
          <p:cNvPr id="3" name="Symbol zastępczy zawartości 2"/>
          <p:cNvSpPr>
            <a:spLocks noGrp="1"/>
          </p:cNvSpPr>
          <p:nvPr>
            <p:ph idx="1"/>
          </p:nvPr>
        </p:nvSpPr>
        <p:spPr/>
        <p:txBody>
          <a:bodyPr/>
          <a:lstStyle/>
          <a:p>
            <a:r>
              <a:rPr lang="pl-PL" dirty="0" smtClean="0">
                <a:latin typeface="Times New Roman" pitchFamily="18" charset="0"/>
                <a:cs typeface="Times New Roman" pitchFamily="18" charset="0"/>
              </a:rPr>
              <a:t>zwiększenie retencji;</a:t>
            </a:r>
          </a:p>
          <a:p>
            <a:endParaRPr lang="pl-PL" dirty="0" smtClean="0">
              <a:latin typeface="Times New Roman" pitchFamily="18" charset="0"/>
              <a:cs typeface="Times New Roman" pitchFamily="18" charset="0"/>
            </a:endParaRPr>
          </a:p>
          <a:p>
            <a:endParaRPr lang="pl-PL" dirty="0" smtClean="0">
              <a:latin typeface="Times New Roman" pitchFamily="18" charset="0"/>
              <a:cs typeface="Times New Roman" pitchFamily="18" charset="0"/>
            </a:endParaRPr>
          </a:p>
          <a:p>
            <a:endParaRPr lang="pl-PL" dirty="0" smtClean="0">
              <a:latin typeface="Times New Roman" pitchFamily="18" charset="0"/>
              <a:cs typeface="Times New Roman" pitchFamily="18" charset="0"/>
            </a:endParaRPr>
          </a:p>
        </p:txBody>
      </p:sp>
      <p:pic>
        <p:nvPicPr>
          <p:cNvPr id="4" name="Symbol zastępczy zawartości 3" descr="retencja-wody-w-miescie-710x710.png"/>
          <p:cNvPicPr>
            <a:picLocks noChangeAspect="1"/>
          </p:cNvPicPr>
          <p:nvPr/>
        </p:nvPicPr>
        <p:blipFill>
          <a:blip r:embed="rId3" cstate="print"/>
          <a:stretch>
            <a:fillRect/>
          </a:stretch>
        </p:blipFill>
        <p:spPr>
          <a:xfrm>
            <a:off x="4139952" y="2204864"/>
            <a:ext cx="4389437" cy="4389437"/>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p:cNvSpPr>
            <a:spLocks noGrp="1"/>
          </p:cNvSpPr>
          <p:nvPr>
            <p:ph idx="1"/>
          </p:nvPr>
        </p:nvSpPr>
        <p:spPr>
          <a:xfrm>
            <a:off x="467544" y="1196752"/>
            <a:ext cx="8229600" cy="4389120"/>
          </a:xfrm>
        </p:spPr>
        <p:txBody>
          <a:bodyPr/>
          <a:lstStyle/>
          <a:p>
            <a:r>
              <a:rPr lang="pl-PL" dirty="0" smtClean="0">
                <a:latin typeface="Times New Roman" pitchFamily="18" charset="0"/>
                <a:cs typeface="Times New Roman" pitchFamily="18" charset="0"/>
              </a:rPr>
              <a:t>ograniczenie strat wody;</a:t>
            </a:r>
          </a:p>
          <a:p>
            <a:endParaRPr lang="pl-PL" dirty="0"/>
          </a:p>
        </p:txBody>
      </p:sp>
      <p:pic>
        <p:nvPicPr>
          <p:cNvPr id="6" name="Symbol zastępczy zawartości 5" descr="1hEmk3S5arRUDV7FHEQgSj0UabD5Zjev.png"/>
          <p:cNvPicPr>
            <a:picLocks noChangeAspect="1"/>
          </p:cNvPicPr>
          <p:nvPr/>
        </p:nvPicPr>
        <p:blipFill>
          <a:blip r:embed="rId3" cstate="print"/>
          <a:stretch>
            <a:fillRect/>
          </a:stretch>
        </p:blipFill>
        <p:spPr>
          <a:xfrm>
            <a:off x="1331640" y="1916832"/>
            <a:ext cx="6336375" cy="4478365"/>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124744"/>
            <a:ext cx="8229600" cy="4389120"/>
          </a:xfrm>
        </p:spPr>
        <p:txBody>
          <a:bodyPr/>
          <a:lstStyle/>
          <a:p>
            <a:r>
              <a:rPr lang="pl-PL" dirty="0" smtClean="0">
                <a:latin typeface="Times New Roman" pitchFamily="18" charset="0"/>
                <a:cs typeface="Times New Roman" pitchFamily="18" charset="0"/>
              </a:rPr>
              <a:t>transfer z obszarów obfitych w wodę do deficytowych;</a:t>
            </a:r>
          </a:p>
          <a:p>
            <a:endParaRPr lang="pl-PL" dirty="0"/>
          </a:p>
        </p:txBody>
      </p:sp>
      <p:pic>
        <p:nvPicPr>
          <p:cNvPr id="4" name="Symbol zastępczy zawartości 3" descr="2OGG4QWew0gFzKGGu7WmQPA6EwfXxNDn.png"/>
          <p:cNvPicPr>
            <a:picLocks noChangeAspect="1"/>
          </p:cNvPicPr>
          <p:nvPr/>
        </p:nvPicPr>
        <p:blipFill>
          <a:blip r:embed="rId3" cstate="print"/>
          <a:stretch>
            <a:fillRect/>
          </a:stretch>
        </p:blipFill>
        <p:spPr>
          <a:xfrm>
            <a:off x="1187624" y="1916832"/>
            <a:ext cx="6813031" cy="4389437"/>
          </a:xfrm>
          <a:prstGeom prst="rect">
            <a:avLst/>
          </a:prstGeom>
        </p:spPr>
      </p:pic>
    </p:spTree>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undacja dbamy o klimat"/>
          <p:cNvPicPr>
            <a:picLocks noChangeAspect="1" noChangeArrowheads="1"/>
          </p:cNvPicPr>
          <p:nvPr/>
        </p:nvPicPr>
        <p:blipFill>
          <a:blip r:embed="rId2" cstate="print"/>
          <a:srcRect/>
          <a:stretch>
            <a:fillRect/>
          </a:stretch>
        </p:blipFill>
        <p:spPr bwMode="auto">
          <a:xfrm>
            <a:off x="1763688" y="2564904"/>
            <a:ext cx="6439644" cy="4293096"/>
          </a:xfrm>
          <a:prstGeom prst="rect">
            <a:avLst/>
          </a:prstGeom>
          <a:noFill/>
        </p:spPr>
      </p:pic>
      <p:sp>
        <p:nvSpPr>
          <p:cNvPr id="3" name="Symbol zastępczy zawartości 2"/>
          <p:cNvSpPr>
            <a:spLocks noGrp="1"/>
          </p:cNvSpPr>
          <p:nvPr>
            <p:ph idx="1"/>
          </p:nvPr>
        </p:nvSpPr>
        <p:spPr>
          <a:xfrm>
            <a:off x="467544" y="188640"/>
            <a:ext cx="8229600" cy="4525963"/>
          </a:xfrm>
        </p:spPr>
        <p:txBody>
          <a:bodyPr>
            <a:normAutofit/>
          </a:bodyPr>
          <a:lstStyle/>
          <a:p>
            <a:pPr>
              <a:buNone/>
            </a:pPr>
            <a:endParaRPr lang="pl-PL" sz="2000" dirty="0" smtClean="0">
              <a:latin typeface="Times New Roman" pitchFamily="18" charset="0"/>
              <a:cs typeface="Times New Roman" pitchFamily="18" charset="0"/>
            </a:endParaRPr>
          </a:p>
          <a:p>
            <a:pPr>
              <a:lnSpc>
                <a:spcPct val="150000"/>
              </a:lnSpc>
            </a:pPr>
            <a:r>
              <a:rPr lang="pl-PL" sz="2000" dirty="0" smtClean="0">
                <a:latin typeface="Times New Roman" pitchFamily="18" charset="0"/>
                <a:cs typeface="Times New Roman" pitchFamily="18" charset="0"/>
              </a:rPr>
              <a:t>W tym roku hasłem przewodnim jest „Zmiana klimatu”. Wydarzenie ma podkreślić znaczenie jaką wielką rolę odgrywa woda i jak wielkie zagrożenie niesie ze sobą spadek jej zasobów. Ważne by zwrócić uwagę na zmianę klimatu i jaką rolę pełni woda w kontekście globalnych zmian klimatycznych. Bo to właśnie od klimatu zależy jakość wody - najcenniejszego płynu na Ziemi, od którego zależy nasze życie.</a:t>
            </a:r>
            <a:endParaRPr lang="pl-PL" sz="2000" dirty="0"/>
          </a:p>
        </p:txBody>
      </p:sp>
    </p:spTree>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124744"/>
            <a:ext cx="8229600" cy="4389120"/>
          </a:xfrm>
        </p:spPr>
        <p:txBody>
          <a:bodyPr/>
          <a:lstStyle/>
          <a:p>
            <a:r>
              <a:rPr lang="pl-PL" dirty="0" smtClean="0">
                <a:latin typeface="Times New Roman" pitchFamily="18" charset="0"/>
                <a:cs typeface="Times New Roman" pitchFamily="18" charset="0"/>
              </a:rPr>
              <a:t>nawadnianie - najlepiej takie,</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które maksymalnie ograniczy</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straty wody. Przykładem</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jest nawadnianie</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kropelkowe;</a:t>
            </a:r>
          </a:p>
          <a:p>
            <a:pPr>
              <a:buNone/>
            </a:pPr>
            <a:r>
              <a:rPr lang="pl-PL" dirty="0" smtClean="0"/>
              <a:t/>
            </a:r>
            <a:br>
              <a:rPr lang="pl-PL" dirty="0" smtClean="0"/>
            </a:br>
            <a:endParaRPr lang="pl-PL" dirty="0"/>
          </a:p>
        </p:txBody>
      </p:sp>
      <p:pic>
        <p:nvPicPr>
          <p:cNvPr id="4" name="Symbol zastępczy zawartości 3" descr="2GjXW64gs2HXxbYxy0DvG00RM3eqFnTR.jpg"/>
          <p:cNvPicPr>
            <a:picLocks noChangeAspect="1"/>
          </p:cNvPicPr>
          <p:nvPr/>
        </p:nvPicPr>
        <p:blipFill>
          <a:blip r:embed="rId2" cstate="print"/>
          <a:stretch>
            <a:fillRect/>
          </a:stretch>
        </p:blipFill>
        <p:spPr>
          <a:xfrm>
            <a:off x="5724128" y="1916832"/>
            <a:ext cx="2921719" cy="4389437"/>
          </a:xfrm>
          <a:prstGeom prst="rect">
            <a:avLst/>
          </a:prstGeom>
        </p:spPr>
      </p:pic>
    </p:spTree>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268760"/>
            <a:ext cx="8229600" cy="4389120"/>
          </a:xfrm>
        </p:spPr>
        <p:txBody>
          <a:bodyPr/>
          <a:lstStyle/>
          <a:p>
            <a:r>
              <a:rPr lang="pl-PL" dirty="0" smtClean="0"/>
              <a:t>odsalanie wody;</a:t>
            </a:r>
            <a:endParaRPr lang="pl-PL" dirty="0"/>
          </a:p>
        </p:txBody>
      </p:sp>
      <p:pic>
        <p:nvPicPr>
          <p:cNvPr id="4" name="Picture 2"/>
          <p:cNvPicPr>
            <a:picLocks noChangeAspect="1" noChangeArrowheads="1"/>
          </p:cNvPicPr>
          <p:nvPr/>
        </p:nvPicPr>
        <p:blipFill>
          <a:blip r:embed="rId3" cstate="print"/>
          <a:srcRect l="23385" t="28240" r="24168" b="16321"/>
          <a:stretch>
            <a:fillRect/>
          </a:stretch>
        </p:blipFill>
        <p:spPr bwMode="auto">
          <a:xfrm>
            <a:off x="971600" y="1772816"/>
            <a:ext cx="7992888" cy="4752528"/>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124744"/>
            <a:ext cx="8229600" cy="4389120"/>
          </a:xfrm>
        </p:spPr>
        <p:txBody>
          <a:bodyPr/>
          <a:lstStyle/>
          <a:p>
            <a:r>
              <a:rPr lang="pl-PL" dirty="0" smtClean="0"/>
              <a:t>oczyszczając ścieki i używając wody powtórnie;</a:t>
            </a:r>
            <a:endParaRPr lang="pl-PL" dirty="0"/>
          </a:p>
        </p:txBody>
      </p:sp>
      <p:pic>
        <p:nvPicPr>
          <p:cNvPr id="4" name="Symbol zastępczy zawartości 5" descr="Oczyszczalnia-fot-B-Mysliwiec.jpg"/>
          <p:cNvPicPr>
            <a:picLocks noChangeAspect="1"/>
          </p:cNvPicPr>
          <p:nvPr/>
        </p:nvPicPr>
        <p:blipFill>
          <a:blip r:embed="rId3" cstate="print"/>
          <a:stretch>
            <a:fillRect/>
          </a:stretch>
        </p:blipFill>
        <p:spPr>
          <a:xfrm>
            <a:off x="1161613" y="1935163"/>
            <a:ext cx="6820774" cy="4389437"/>
          </a:xfrm>
          <a:prstGeom prst="rect">
            <a:avLst/>
          </a:prstGeom>
        </p:spPr>
      </p:pic>
    </p:spTree>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3" descr="l3sk9kuTURBXy83NGNiMDRiNS0xNTgyLTQzZTMtYWFiYy1mNDBlZmUxNGE0ZTcuanBlZ5OVAwAAzSDwzRKHkwXNA0jNAZ6TBc0DSM0BnoKhMAGhMQE.jpg"/>
          <p:cNvPicPr>
            <a:picLocks noChangeAspect="1"/>
          </p:cNvPicPr>
          <p:nvPr/>
        </p:nvPicPr>
        <p:blipFill>
          <a:blip r:embed="rId2" cstate="print"/>
          <a:srcRect l="45500" r="22556"/>
          <a:stretch>
            <a:fillRect/>
          </a:stretch>
        </p:blipFill>
        <p:spPr>
          <a:xfrm>
            <a:off x="6588224" y="2914650"/>
            <a:ext cx="2555776" cy="3943350"/>
          </a:xfrm>
          <a:prstGeom prst="rect">
            <a:avLst/>
          </a:prstGeom>
        </p:spPr>
      </p:pic>
      <p:sp>
        <p:nvSpPr>
          <p:cNvPr id="2" name="Tytuł 1"/>
          <p:cNvSpPr>
            <a:spLocks noGrp="1"/>
          </p:cNvSpPr>
          <p:nvPr>
            <p:ph type="title"/>
          </p:nvPr>
        </p:nvSpPr>
        <p:spPr/>
        <p:txBody>
          <a:bodyPr>
            <a:normAutofit fontScale="90000"/>
          </a:bodyPr>
          <a:lstStyle/>
          <a:p>
            <a:r>
              <a:rPr lang="pl-PL" dirty="0" smtClean="0">
                <a:latin typeface="Times New Roman" pitchFamily="18" charset="0"/>
                <a:cs typeface="Times New Roman" pitchFamily="18" charset="0"/>
              </a:rPr>
              <a:t>Klasyfikacja wody ze względu</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na czystość </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lstStyle/>
          <a:p>
            <a:pPr marL="514350" indent="-514350">
              <a:buFont typeface="+mj-lt"/>
              <a:buAutoNum type="romanUcPeriod"/>
            </a:pPr>
            <a:r>
              <a:rPr lang="pl-PL" dirty="0" smtClean="0">
                <a:latin typeface="Times New Roman" pitchFamily="18" charset="0"/>
                <a:cs typeface="Times New Roman" pitchFamily="18" charset="0"/>
              </a:rPr>
              <a:t>klasa – wody przeznaczone do korzystania jako woda pitna;</a:t>
            </a:r>
          </a:p>
          <a:p>
            <a:pPr marL="514350" indent="-514350">
              <a:buFont typeface="+mj-lt"/>
              <a:buAutoNum type="romanUcPeriod"/>
            </a:pPr>
            <a:r>
              <a:rPr lang="pl-PL" dirty="0" smtClean="0">
                <a:latin typeface="Times New Roman" pitchFamily="18" charset="0"/>
                <a:cs typeface="Times New Roman" pitchFamily="18" charset="0"/>
              </a:rPr>
              <a:t>klasa – wody przeznaczone do korzystania</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jako woda dla zwierząt hodowlanych,</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także dla ryb innych niż łososiowate</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oraz do sportu i rekreacji;</a:t>
            </a:r>
          </a:p>
          <a:p>
            <a:pPr marL="514350" indent="-514350">
              <a:buFont typeface="+mj-lt"/>
              <a:buAutoNum type="romanUcPeriod"/>
            </a:pPr>
            <a:r>
              <a:rPr lang="pl-PL" dirty="0" smtClean="0">
                <a:latin typeface="Times New Roman" pitchFamily="18" charset="0"/>
                <a:cs typeface="Times New Roman" pitchFamily="18" charset="0"/>
              </a:rPr>
              <a:t>klasa – wody przeznaczone do korzystania</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przez przemysł i rolnictwo.</a:t>
            </a:r>
          </a:p>
        </p:txBody>
      </p:sp>
    </p:spTree>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124744"/>
            <a:ext cx="8229600" cy="5199856"/>
          </a:xfrm>
        </p:spPr>
        <p:txBody>
          <a:bodyPr>
            <a:normAutofit/>
          </a:bodyPr>
          <a:lstStyle/>
          <a:p>
            <a:r>
              <a:rPr lang="pl-PL" dirty="0" smtClean="0">
                <a:latin typeface="Times New Roman" pitchFamily="18" charset="0"/>
                <a:cs typeface="Times New Roman" pitchFamily="18" charset="0"/>
              </a:rPr>
              <a:t>Do najważniejszych właściwości fizycznych wody, które mogą mieć wpływ na ocenę stopnia jej zanieczyszczenia, zalicza się między innymi:</a:t>
            </a:r>
          </a:p>
          <a:p>
            <a:pPr lvl="1">
              <a:buFont typeface="Wingdings" pitchFamily="2" charset="2"/>
              <a:buChar char="Ø"/>
            </a:pPr>
            <a:r>
              <a:rPr lang="pl-PL" dirty="0" smtClean="0">
                <a:latin typeface="Times New Roman" pitchFamily="18" charset="0"/>
                <a:cs typeface="Times New Roman" pitchFamily="18" charset="0"/>
              </a:rPr>
              <a:t>temperaturę;</a:t>
            </a:r>
          </a:p>
          <a:p>
            <a:pPr lvl="1">
              <a:buFont typeface="Wingdings" pitchFamily="2" charset="2"/>
              <a:buChar char="Ø"/>
            </a:pPr>
            <a:r>
              <a:rPr lang="pl-PL" dirty="0" smtClean="0">
                <a:latin typeface="Times New Roman" pitchFamily="18" charset="0"/>
                <a:cs typeface="Times New Roman" pitchFamily="18" charset="0"/>
              </a:rPr>
              <a:t>barwę; </a:t>
            </a:r>
          </a:p>
          <a:p>
            <a:pPr lvl="1">
              <a:buFont typeface="Wingdings" pitchFamily="2" charset="2"/>
              <a:buChar char="Ø"/>
            </a:pPr>
            <a:r>
              <a:rPr lang="pl-PL" dirty="0" smtClean="0">
                <a:latin typeface="Times New Roman" pitchFamily="18" charset="0"/>
                <a:cs typeface="Times New Roman" pitchFamily="18" charset="0"/>
              </a:rPr>
              <a:t>zapach; </a:t>
            </a:r>
          </a:p>
          <a:p>
            <a:pPr lvl="1">
              <a:buFont typeface="Wingdings" pitchFamily="2" charset="2"/>
              <a:buChar char="Ø"/>
            </a:pPr>
            <a:r>
              <a:rPr lang="pl-PL" dirty="0" smtClean="0">
                <a:latin typeface="Times New Roman" pitchFamily="18" charset="0"/>
                <a:cs typeface="Times New Roman" pitchFamily="18" charset="0"/>
              </a:rPr>
              <a:t>mętność; </a:t>
            </a:r>
          </a:p>
          <a:p>
            <a:pPr lvl="1">
              <a:buFont typeface="Wingdings" pitchFamily="2" charset="2"/>
              <a:buChar char="Ø"/>
            </a:pPr>
            <a:r>
              <a:rPr lang="pl-PL" dirty="0" smtClean="0">
                <a:latin typeface="Times New Roman" pitchFamily="18" charset="0"/>
                <a:cs typeface="Times New Roman" pitchFamily="18" charset="0"/>
              </a:rPr>
              <a:t>odczyn (</a:t>
            </a:r>
            <a:r>
              <a:rPr lang="pl-PL" dirty="0" err="1" smtClean="0">
                <a:latin typeface="Times New Roman" pitchFamily="18" charset="0"/>
                <a:cs typeface="Times New Roman" pitchFamily="18" charset="0"/>
              </a:rPr>
              <a:t>pH</a:t>
            </a:r>
            <a:r>
              <a:rPr lang="pl-PL" dirty="0" smtClean="0">
                <a:latin typeface="Times New Roman" pitchFamily="18" charset="0"/>
                <a:cs typeface="Times New Roman" pitchFamily="18" charset="0"/>
              </a:rPr>
              <a:t>); </a:t>
            </a:r>
          </a:p>
          <a:p>
            <a:pPr lvl="1">
              <a:buFont typeface="Wingdings" pitchFamily="2" charset="2"/>
              <a:buChar char="Ø"/>
            </a:pPr>
            <a:r>
              <a:rPr lang="pl-PL" dirty="0" smtClean="0">
                <a:latin typeface="Times New Roman" pitchFamily="18" charset="0"/>
                <a:cs typeface="Times New Roman" pitchFamily="18" charset="0"/>
              </a:rPr>
              <a:t>przewodność elektryczną; </a:t>
            </a:r>
          </a:p>
          <a:p>
            <a:pPr lvl="1">
              <a:buFont typeface="Wingdings" pitchFamily="2" charset="2"/>
              <a:buChar char="Ø"/>
            </a:pPr>
            <a:r>
              <a:rPr lang="pl-PL" dirty="0" smtClean="0">
                <a:latin typeface="Times New Roman" pitchFamily="18" charset="0"/>
                <a:cs typeface="Times New Roman" pitchFamily="18" charset="0"/>
              </a:rPr>
              <a:t>kwasowość i zasadowość. </a:t>
            </a:r>
          </a:p>
          <a:p>
            <a:pPr lvl="1"/>
            <a:endParaRPr lang="pl-PL" dirty="0"/>
          </a:p>
        </p:txBody>
      </p:sp>
    </p:spTree>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vignette4.wikia.nocookie.net/villains/images/d/d3/Plankton_by_wombat7500-d417kmu.png/revision/latest?cb=20160116213318"/>
          <p:cNvPicPr>
            <a:picLocks noChangeAspect="1" noChangeArrowheads="1"/>
          </p:cNvPicPr>
          <p:nvPr/>
        </p:nvPicPr>
        <p:blipFill>
          <a:blip r:embed="rId2" cstate="print"/>
          <a:srcRect/>
          <a:stretch>
            <a:fillRect/>
          </a:stretch>
        </p:blipFill>
        <p:spPr bwMode="auto">
          <a:xfrm rot="1422950">
            <a:off x="6006369" y="2189083"/>
            <a:ext cx="3150149" cy="4213325"/>
          </a:xfrm>
          <a:prstGeom prst="rect">
            <a:avLst/>
          </a:prstGeom>
          <a:noFill/>
        </p:spPr>
      </p:pic>
      <p:sp>
        <p:nvSpPr>
          <p:cNvPr id="2" name="Tytuł 1"/>
          <p:cNvSpPr>
            <a:spLocks noGrp="1"/>
          </p:cNvSpPr>
          <p:nvPr>
            <p:ph type="title"/>
          </p:nvPr>
        </p:nvSpPr>
        <p:spPr/>
        <p:txBody>
          <a:bodyPr>
            <a:normAutofit fontScale="90000"/>
          </a:bodyPr>
          <a:lstStyle/>
          <a:p>
            <a:r>
              <a:rPr lang="pl-PL" dirty="0" smtClean="0"/>
              <a:t>W jaki sposób woda się oczyszcza?</a:t>
            </a:r>
            <a:endParaRPr lang="pl-PL" dirty="0"/>
          </a:p>
        </p:txBody>
      </p:sp>
      <p:sp>
        <p:nvSpPr>
          <p:cNvPr id="3" name="Symbol zastępczy zawartości 2"/>
          <p:cNvSpPr>
            <a:spLocks noGrp="1"/>
          </p:cNvSpPr>
          <p:nvPr>
            <p:ph idx="1"/>
          </p:nvPr>
        </p:nvSpPr>
        <p:spPr/>
        <p:txBody>
          <a:bodyPr/>
          <a:lstStyle/>
          <a:p>
            <a:r>
              <a:rPr lang="pl-PL" sz="2800" dirty="0" smtClean="0">
                <a:latin typeface="Times New Roman" pitchFamily="18" charset="0"/>
                <a:cs typeface="Times New Roman" pitchFamily="18" charset="0"/>
              </a:rPr>
              <a:t>Wody płynące i stojące, dzięki zachodzącym w nich różnorodnym procesom fizycznym, chemicznym</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i biologicznym posiadają naturalną</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zdolność do samooczyszczania.</a:t>
            </a:r>
          </a:p>
          <a:p>
            <a:r>
              <a:rPr lang="pl-PL" dirty="0" smtClean="0">
                <a:latin typeface="Times New Roman" pitchFamily="18" charset="0"/>
                <a:cs typeface="Times New Roman" pitchFamily="18" charset="0"/>
              </a:rPr>
              <a:t>Woda zawiera mikroskopijne bakterie i grzyby,</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które przetwarzają toksyczne odpady</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w sole mineralne i materiały odżywcze</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dla roślin wodnych i planktonu,</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a te z kolei są pożywieniem ryb.</a:t>
            </a:r>
            <a:endParaRPr lang="pl-PL" dirty="0">
              <a:latin typeface="Times New Roman" pitchFamily="18" charset="0"/>
              <a:cs typeface="Times New Roman" pitchFamily="18" charset="0"/>
            </a:endParaRPr>
          </a:p>
        </p:txBody>
      </p:sp>
    </p:spTree>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Sposoby oczyszczania wód</a:t>
            </a:r>
            <a:endParaRPr lang="pl-PL" dirty="0">
              <a:latin typeface="Times New Roman" pitchFamily="18" charset="0"/>
              <a:cs typeface="Times New Roman" pitchFamily="18" charset="0"/>
            </a:endParaRPr>
          </a:p>
        </p:txBody>
      </p:sp>
      <p:graphicFrame>
        <p:nvGraphicFramePr>
          <p:cNvPr id="4" name="Symbol zastępczy zawartości 3"/>
          <p:cNvGraphicFramePr>
            <a:graphicFrameLocks noGrp="1"/>
          </p:cNvGraphicFramePr>
          <p:nvPr>
            <p:ph idx="1"/>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6206933" y="764704"/>
            <a:ext cx="2937067" cy="2792189"/>
          </a:xfrm>
          <a:prstGeom prst="rect">
            <a:avLst/>
          </a:prstGeom>
          <a:noFill/>
          <a:ln w="9525">
            <a:noFill/>
            <a:miter lim="800000"/>
            <a:headEnd/>
            <a:tailEnd/>
          </a:ln>
        </p:spPr>
      </p:pic>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Kierunki ochrony wód</a:t>
            </a:r>
            <a:endParaRPr lang="pl-PL" dirty="0">
              <a:latin typeface="Times New Roman" pitchFamily="18" charset="0"/>
              <a:cs typeface="Times New Roman" pitchFamily="18" charset="0"/>
            </a:endParaRPr>
          </a:p>
        </p:txBody>
      </p:sp>
      <p:sp>
        <p:nvSpPr>
          <p:cNvPr id="5" name="Symbol zastępczy zawartości 4"/>
          <p:cNvSpPr>
            <a:spLocks noGrp="1"/>
          </p:cNvSpPr>
          <p:nvPr>
            <p:ph idx="1"/>
          </p:nvPr>
        </p:nvSpPr>
        <p:spPr>
          <a:xfrm>
            <a:off x="457200" y="1935480"/>
            <a:ext cx="8229600" cy="4922520"/>
          </a:xfrm>
        </p:spPr>
        <p:txBody>
          <a:bodyPr>
            <a:normAutofit fontScale="92500" lnSpcReduction="10000"/>
          </a:bodyPr>
          <a:lstStyle/>
          <a:p>
            <a:r>
              <a:rPr lang="pl-PL" sz="2500" dirty="0" smtClean="0">
                <a:latin typeface="Times New Roman" pitchFamily="18" charset="0"/>
                <a:cs typeface="Times New Roman" pitchFamily="18" charset="0"/>
              </a:rPr>
              <a:t>ilościowa ochrona wód - powinna być</a:t>
            </a:r>
            <a:br>
              <a:rPr lang="pl-PL" sz="2500" dirty="0" smtClean="0">
                <a:latin typeface="Times New Roman" pitchFamily="18" charset="0"/>
                <a:cs typeface="Times New Roman" pitchFamily="18" charset="0"/>
              </a:rPr>
            </a:br>
            <a:r>
              <a:rPr lang="pl-PL" sz="2500" dirty="0" smtClean="0">
                <a:latin typeface="Times New Roman" pitchFamily="18" charset="0"/>
                <a:cs typeface="Times New Roman" pitchFamily="18" charset="0"/>
              </a:rPr>
              <a:t>zachowana równowaga hydrodynamiczna między</a:t>
            </a:r>
            <a:br>
              <a:rPr lang="pl-PL" sz="2500" dirty="0" smtClean="0">
                <a:latin typeface="Times New Roman" pitchFamily="18" charset="0"/>
                <a:cs typeface="Times New Roman" pitchFamily="18" charset="0"/>
              </a:rPr>
            </a:br>
            <a:r>
              <a:rPr lang="pl-PL" sz="2500" dirty="0" smtClean="0">
                <a:latin typeface="Times New Roman" pitchFamily="18" charset="0"/>
                <a:cs typeface="Times New Roman" pitchFamily="18" charset="0"/>
              </a:rPr>
              <a:t>ilością wody czerpanej, a zasilaniem zasobu;</a:t>
            </a:r>
          </a:p>
          <a:p>
            <a:r>
              <a:rPr lang="pl-PL" sz="2500" dirty="0" smtClean="0">
                <a:latin typeface="Times New Roman" pitchFamily="18" charset="0"/>
                <a:cs typeface="Times New Roman" pitchFamily="18" charset="0"/>
              </a:rPr>
              <a:t>jakościowa ochrona wód - polega na zabezpieczeniu</a:t>
            </a:r>
            <a:br>
              <a:rPr lang="pl-PL" sz="2500" dirty="0" smtClean="0">
                <a:latin typeface="Times New Roman" pitchFamily="18" charset="0"/>
                <a:cs typeface="Times New Roman" pitchFamily="18" charset="0"/>
              </a:rPr>
            </a:br>
            <a:r>
              <a:rPr lang="pl-PL" sz="2500" dirty="0" smtClean="0">
                <a:latin typeface="Times New Roman" pitchFamily="18" charset="0"/>
                <a:cs typeface="Times New Roman" pitchFamily="18" charset="0"/>
              </a:rPr>
              <a:t>ich przed zanieczyszczeniem lub skażeniem</a:t>
            </a:r>
            <a:br>
              <a:rPr lang="pl-PL" sz="2500" dirty="0" smtClean="0">
                <a:latin typeface="Times New Roman" pitchFamily="18" charset="0"/>
                <a:cs typeface="Times New Roman" pitchFamily="18" charset="0"/>
              </a:rPr>
            </a:br>
            <a:r>
              <a:rPr lang="pl-PL" sz="2500" dirty="0" smtClean="0">
                <a:latin typeface="Times New Roman" pitchFamily="18" charset="0"/>
                <a:cs typeface="Times New Roman" pitchFamily="18" charset="0"/>
              </a:rPr>
              <a:t>i na niedopuszczeniu do powstawania powierzchniowych źródeł zanieczyszczenia;</a:t>
            </a:r>
          </a:p>
          <a:p>
            <a:r>
              <a:rPr lang="pl-PL" sz="2500" dirty="0" smtClean="0">
                <a:latin typeface="Times New Roman" pitchFamily="18" charset="0"/>
                <a:cs typeface="Times New Roman" pitchFamily="18" charset="0"/>
              </a:rPr>
              <a:t>czynna ochrona wód - ochrona ta wymaga środków  technicznych. Polega ona w głównej mierze na: likwidacji ognisk zagrożenia, uzdatnianiu lub oczyszczaniu wody</a:t>
            </a:r>
            <a:br>
              <a:rPr lang="pl-PL" sz="2500" dirty="0" smtClean="0">
                <a:latin typeface="Times New Roman" pitchFamily="18" charset="0"/>
                <a:cs typeface="Times New Roman" pitchFamily="18" charset="0"/>
              </a:rPr>
            </a:br>
            <a:r>
              <a:rPr lang="pl-PL" sz="2500" dirty="0" smtClean="0">
                <a:latin typeface="Times New Roman" pitchFamily="18" charset="0"/>
                <a:cs typeface="Times New Roman" pitchFamily="18" charset="0"/>
              </a:rPr>
              <a:t>w gruncie;</a:t>
            </a:r>
          </a:p>
          <a:p>
            <a:r>
              <a:rPr lang="pl-PL" sz="2500" dirty="0" smtClean="0">
                <a:latin typeface="Times New Roman" pitchFamily="18" charset="0"/>
                <a:cs typeface="Times New Roman" pitchFamily="18" charset="0"/>
              </a:rPr>
              <a:t>bierna ochrona wód – jej elementami są tzw. strefy ochronne,</a:t>
            </a:r>
            <a:br>
              <a:rPr lang="pl-PL" sz="2500" dirty="0" smtClean="0">
                <a:latin typeface="Times New Roman" pitchFamily="18" charset="0"/>
                <a:cs typeface="Times New Roman" pitchFamily="18" charset="0"/>
              </a:rPr>
            </a:br>
            <a:r>
              <a:rPr lang="pl-PL" sz="2500" dirty="0" smtClean="0">
                <a:latin typeface="Times New Roman" pitchFamily="18" charset="0"/>
                <a:cs typeface="Times New Roman" pitchFamily="18" charset="0"/>
              </a:rPr>
              <a:t>w których obowiązują zakazy i ograniczenia różnych czynności gospodarczych.</a:t>
            </a:r>
          </a:p>
          <a:p>
            <a:pPr lvl="1">
              <a:buFont typeface="Wingdings" pitchFamily="2" charset="2"/>
              <a:buChar char="Ø"/>
            </a:pPr>
            <a:endParaRPr lang="pl-PL" dirty="0"/>
          </a:p>
        </p:txBody>
      </p:sp>
    </p:spTree>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
            </a:r>
            <a:br>
              <a:rPr lang="pl-PL" dirty="0" smtClean="0"/>
            </a:br>
            <a:r>
              <a:rPr lang="pl-PL" b="1" dirty="0" smtClean="0">
                <a:latin typeface="Times New Roman" pitchFamily="18" charset="0"/>
                <a:cs typeface="Times New Roman" pitchFamily="18" charset="0"/>
              </a:rPr>
              <a:t>Przemysł a zanieczyszczenie wody…</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normAutofit lnSpcReduction="10000"/>
          </a:bodyPr>
          <a:lstStyle/>
          <a:p>
            <a:r>
              <a:rPr lang="pl-PL" dirty="0" smtClean="0"/>
              <a:t>Zanieczyszczenia przemysłowe powstają między innymi: </a:t>
            </a:r>
          </a:p>
          <a:p>
            <a:pPr lvl="1">
              <a:buFont typeface="Wingdings" pitchFamily="2" charset="2"/>
              <a:buChar char="Ø"/>
            </a:pPr>
            <a:r>
              <a:rPr lang="pl-PL" dirty="0" smtClean="0"/>
              <a:t>przy wydobywaniu surowców, </a:t>
            </a:r>
          </a:p>
          <a:p>
            <a:pPr lvl="1">
              <a:buFont typeface="Wingdings" pitchFamily="2" charset="2"/>
              <a:buChar char="Ø"/>
            </a:pPr>
            <a:r>
              <a:rPr lang="pl-PL" dirty="0" smtClean="0"/>
              <a:t>w trakcie chłodzenia urządzeń, </a:t>
            </a:r>
          </a:p>
          <a:p>
            <a:pPr lvl="1">
              <a:buFont typeface="Wingdings" pitchFamily="2" charset="2"/>
              <a:buChar char="Ø"/>
            </a:pPr>
            <a:r>
              <a:rPr lang="pl-PL" dirty="0" smtClean="0"/>
              <a:t>filtracji, </a:t>
            </a:r>
          </a:p>
          <a:p>
            <a:pPr lvl="1">
              <a:buFont typeface="Wingdings" pitchFamily="2" charset="2"/>
              <a:buChar char="Ø"/>
            </a:pPr>
            <a:r>
              <a:rPr lang="pl-PL" dirty="0" smtClean="0"/>
              <a:t>destylacji,</a:t>
            </a:r>
          </a:p>
          <a:p>
            <a:pPr lvl="1">
              <a:buFont typeface="Wingdings" pitchFamily="2" charset="2"/>
              <a:buChar char="Ø"/>
            </a:pPr>
            <a:r>
              <a:rPr lang="pl-PL" dirty="0" smtClean="0"/>
              <a:t>przy obróbce surowców.</a:t>
            </a:r>
          </a:p>
          <a:p>
            <a:r>
              <a:rPr lang="pl-PL" dirty="0" smtClean="0"/>
              <a:t>Ich skład jest bardzo zróżnicowany i zależny</a:t>
            </a:r>
            <a:br>
              <a:rPr lang="pl-PL" dirty="0" smtClean="0"/>
            </a:br>
            <a:r>
              <a:rPr lang="pl-PL" dirty="0" smtClean="0"/>
              <a:t>od rodzaju produkcji. Są one szkodliwe dla organizmów żywych, gdyż działają na nie, niszcząc wątrobę, przewód pokarmowy i układ krążenia.</a:t>
            </a:r>
            <a:endParaRPr lang="pl-PL" dirty="0"/>
          </a:p>
        </p:txBody>
      </p:sp>
    </p:spTree>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Zanieczyszczenia wód</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lstStyle/>
          <a:p>
            <a:r>
              <a:rPr lang="pl-PL" dirty="0" smtClean="0"/>
              <a:t>Można je podzielić na trzy następuję kategorie:</a:t>
            </a:r>
          </a:p>
          <a:p>
            <a:pPr lvl="1">
              <a:buFont typeface="Wingdings" pitchFamily="2" charset="2"/>
              <a:buChar char="Ø"/>
            </a:pPr>
            <a:r>
              <a:rPr lang="pl-PL" dirty="0" smtClean="0"/>
              <a:t>źródła liniowe;</a:t>
            </a:r>
          </a:p>
          <a:p>
            <a:pPr lvl="1">
              <a:buFont typeface="Wingdings" pitchFamily="2" charset="2"/>
              <a:buChar char="Ø"/>
            </a:pPr>
            <a:r>
              <a:rPr lang="pl-PL" dirty="0" smtClean="0"/>
              <a:t>źródła obszarowe;</a:t>
            </a:r>
          </a:p>
          <a:p>
            <a:pPr lvl="1">
              <a:buFont typeface="Wingdings" pitchFamily="2" charset="2"/>
              <a:buChar char="Ø"/>
            </a:pPr>
            <a:r>
              <a:rPr lang="pl-PL" dirty="0" smtClean="0"/>
              <a:t>źródła punktowe.</a:t>
            </a:r>
          </a:p>
          <a:p>
            <a:pPr lvl="1">
              <a:buNone/>
            </a:pPr>
            <a:endParaRPr lang="pl-PL" dirty="0"/>
          </a:p>
        </p:txBody>
      </p:sp>
      <p:pic>
        <p:nvPicPr>
          <p:cNvPr id="4" name="Picture 2"/>
          <p:cNvPicPr>
            <a:picLocks noChangeAspect="1" noChangeArrowheads="1"/>
          </p:cNvPicPr>
          <p:nvPr/>
        </p:nvPicPr>
        <p:blipFill>
          <a:blip r:embed="rId2" cstate="print"/>
          <a:srcRect/>
          <a:stretch>
            <a:fillRect/>
          </a:stretch>
        </p:blipFill>
        <p:spPr bwMode="auto">
          <a:xfrm>
            <a:off x="4019650" y="3501008"/>
            <a:ext cx="5124350" cy="3356992"/>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565407" y="2967335"/>
            <a:ext cx="6013185"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pl-PL"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Woda w chemii</a:t>
            </a:r>
            <a:endParaRPr lang="pl-P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ransition spd="slow">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18660" t="8920" r="17081" b="5401"/>
          <a:stretch>
            <a:fillRect/>
          </a:stretch>
        </p:blipFill>
        <p:spPr bwMode="auto">
          <a:xfrm>
            <a:off x="-180528" y="0"/>
            <a:ext cx="9793088" cy="7344816"/>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l="18660" t="9760" r="17081" b="5401"/>
          <a:stretch>
            <a:fillRect/>
          </a:stretch>
        </p:blipFill>
        <p:spPr bwMode="auto">
          <a:xfrm>
            <a:off x="0" y="0"/>
            <a:ext cx="9793088" cy="7272808"/>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18660" t="8920" r="17081" b="5401"/>
          <a:stretch>
            <a:fillRect/>
          </a:stretch>
        </p:blipFill>
        <p:spPr bwMode="auto">
          <a:xfrm>
            <a:off x="0" y="0"/>
            <a:ext cx="9793088" cy="7344816"/>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064493"/>
            <a:ext cx="8568952" cy="5793507"/>
          </a:xfrm>
        </p:spPr>
        <p:txBody>
          <a:bodyPr>
            <a:normAutofit/>
          </a:bodyPr>
          <a:lstStyle/>
          <a:p>
            <a:r>
              <a:rPr lang="pl-PL" dirty="0" smtClean="0"/>
              <a:t>Zanieczyszczenia w ziemi = zanieczyszczenia w wodzie </a:t>
            </a:r>
          </a:p>
          <a:p>
            <a:endParaRPr lang="pl-PL" dirty="0" smtClean="0"/>
          </a:p>
          <a:p>
            <a:endParaRPr lang="pl-PL" dirty="0" smtClean="0"/>
          </a:p>
          <a:p>
            <a:endParaRPr lang="pl-PL" dirty="0" smtClean="0"/>
          </a:p>
          <a:p>
            <a:endParaRPr lang="pl-PL" dirty="0" smtClean="0"/>
          </a:p>
          <a:p>
            <a:endParaRPr lang="pl-PL" dirty="0" smtClean="0"/>
          </a:p>
          <a:p>
            <a:endParaRPr lang="pl-PL" dirty="0" smtClean="0"/>
          </a:p>
          <a:p>
            <a:endParaRPr lang="pl-PL" dirty="0" smtClean="0"/>
          </a:p>
          <a:p>
            <a:endParaRPr lang="pl-PL" dirty="0" smtClean="0"/>
          </a:p>
          <a:p>
            <a:r>
              <a:rPr lang="pl-PL" dirty="0" smtClean="0">
                <a:latin typeface="Times New Roman" pitchFamily="18" charset="0"/>
                <a:cs typeface="Times New Roman" pitchFamily="18" charset="0"/>
              </a:rPr>
              <a:t>1 litr zużytego oleju silnikowego wylany do rzeki lub kanalizacji jest w stanie zanieczyścić 1 milion litrów wody. </a:t>
            </a:r>
            <a:endParaRPr lang="pl-PL"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3" cstate="print"/>
          <a:srcRect l="21495" t="32440" r="18026" b="29760"/>
          <a:stretch>
            <a:fillRect/>
          </a:stretch>
        </p:blipFill>
        <p:spPr bwMode="auto">
          <a:xfrm>
            <a:off x="0" y="1916832"/>
            <a:ext cx="9217024" cy="324036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08720"/>
            <a:ext cx="8229600" cy="5415880"/>
          </a:xfrm>
        </p:spPr>
        <p:txBody>
          <a:bodyPr>
            <a:normAutofit/>
          </a:bodyPr>
          <a:lstStyle/>
          <a:p>
            <a:endParaRPr lang="pl-PL" dirty="0" smtClean="0"/>
          </a:p>
          <a:p>
            <a:r>
              <a:rPr lang="pl-PL" dirty="0" smtClean="0">
                <a:latin typeface="Times New Roman" pitchFamily="18" charset="0"/>
                <a:cs typeface="Times New Roman" pitchFamily="18" charset="0"/>
              </a:rPr>
              <a:t>Zapobieganie zanieczyszczeniu wód jest zabiegiem kosztownym, nie mniej jednak są to koszty zdecydowanie niższe od ponoszonych na naprawę zaistniałej sytuacji.</a:t>
            </a:r>
          </a:p>
          <a:p>
            <a:r>
              <a:rPr lang="pl-PL" dirty="0" smtClean="0">
                <a:latin typeface="Times New Roman" pitchFamily="18" charset="0"/>
                <a:cs typeface="Times New Roman" pitchFamily="18" charset="0"/>
              </a:rPr>
              <a:t>Nie ma jednej uniwersalnej metody zapobiegającej zanieczyszczeniu wód, to znaczy jednej uniwersalnej metody ich ochrony.</a:t>
            </a:r>
          </a:p>
          <a:p>
            <a:r>
              <a:rPr lang="pl-PL" dirty="0" smtClean="0">
                <a:latin typeface="Times New Roman" pitchFamily="18" charset="0"/>
                <a:cs typeface="Times New Roman" pitchFamily="18" charset="0"/>
              </a:rPr>
              <a:t>Nie ulega jednak najmniejszej wątpliwości, że najlepszym sposobem ochrony wód jest zapobieganie jej zanieczyszczeniu.</a:t>
            </a:r>
            <a:endParaRPr lang="pl-PL" dirty="0">
              <a:latin typeface="Times New Roman" pitchFamily="18" charset="0"/>
              <a:cs typeface="Times New Roman" pitchFamily="18" charset="0"/>
            </a:endParaRPr>
          </a:p>
        </p:txBody>
      </p:sp>
    </p:spTree>
  </p:cSld>
  <p:clrMapOvr>
    <a:masterClrMapping/>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79512" y="908720"/>
            <a:ext cx="8773427"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pl-PL"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 Ty możesz zrobić,</a:t>
            </a:r>
            <a:br>
              <a:rPr lang="pl-PL"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pl-PL"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aby oszczędzać wodę?</a:t>
            </a:r>
            <a:endParaRPr lang="pl-P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Symbol zastępczy zawartości 3" descr="shutterstock-347798567_800x600.jpg"/>
          <p:cNvPicPr>
            <a:picLocks noGrp="1" noChangeAspect="1"/>
          </p:cNvPicPr>
          <p:nvPr>
            <p:ph idx="1"/>
          </p:nvPr>
        </p:nvPicPr>
        <p:blipFill>
          <a:blip r:embed="rId3" cstate="print"/>
          <a:stretch>
            <a:fillRect/>
          </a:stretch>
        </p:blipFill>
        <p:spPr>
          <a:xfrm>
            <a:off x="2123728" y="2996952"/>
            <a:ext cx="4772463" cy="3579347"/>
          </a:xfrm>
        </p:spPr>
      </p:pic>
    </p:spTree>
  </p:cSld>
  <p:clrMapOvr>
    <a:masterClrMapping/>
  </p:clrMapOvr>
  <p:transition spd="slow">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26220" t="24040" r="20388" b="7081"/>
          <a:stretch>
            <a:fillRect/>
          </a:stretch>
        </p:blipFill>
        <p:spPr bwMode="auto">
          <a:xfrm>
            <a:off x="683568" y="620688"/>
            <a:ext cx="8136904" cy="5904656"/>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20550" t="19840" r="19916" b="5401"/>
          <a:stretch>
            <a:fillRect/>
          </a:stretch>
        </p:blipFill>
        <p:spPr bwMode="auto">
          <a:xfrm>
            <a:off x="70992" y="260648"/>
            <a:ext cx="9073008" cy="6408712"/>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l="25275" t="24040" r="21333" b="6241"/>
          <a:stretch>
            <a:fillRect/>
          </a:stretch>
        </p:blipFill>
        <p:spPr bwMode="auto">
          <a:xfrm>
            <a:off x="467544" y="188640"/>
            <a:ext cx="8136904" cy="5976664"/>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l="21023" t="20680" r="22278" b="6241"/>
          <a:stretch>
            <a:fillRect/>
          </a:stretch>
        </p:blipFill>
        <p:spPr bwMode="auto">
          <a:xfrm>
            <a:off x="251520" y="260648"/>
            <a:ext cx="8640960" cy="6264696"/>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ustracja przedstawia rysunkowy model cząsteczki wody składający się z większej czerwonej kulki symbolizującej atom tlenu i dwóch połączonych z nią mniejszych szarych kulek symbolizujących atomy wodoru. Model zorientowany jest tlenem w górę, a wodorem w dół i zaakcentowana jest w nim kątowy układ powiązań pomiędzy atomami za sprawą którego atomy wodoru leżą bardzo blisko siebie, prawie się stykając. Na model nałożony jest wzór strukturalny cząsteczki wody."/>
          <p:cNvPicPr>
            <a:picLocks noChangeAspect="1" noChangeArrowheads="1"/>
          </p:cNvPicPr>
          <p:nvPr/>
        </p:nvPicPr>
        <p:blipFill>
          <a:blip r:embed="rId2" cstate="print"/>
          <a:srcRect t="6376" b="4814"/>
          <a:stretch>
            <a:fillRect/>
          </a:stretch>
        </p:blipFill>
        <p:spPr bwMode="auto">
          <a:xfrm>
            <a:off x="3059832" y="2564904"/>
            <a:ext cx="5122230" cy="3672408"/>
          </a:xfrm>
          <a:prstGeom prst="rect">
            <a:avLst/>
          </a:prstGeom>
          <a:noFill/>
        </p:spPr>
      </p:pic>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Co to jest woda?</a:t>
            </a:r>
            <a:endParaRPr lang="pl-PL" dirty="0"/>
          </a:p>
        </p:txBody>
      </p:sp>
      <p:sp>
        <p:nvSpPr>
          <p:cNvPr id="3" name="Symbol zastępczy zawartości 2"/>
          <p:cNvSpPr>
            <a:spLocks noGrp="1"/>
          </p:cNvSpPr>
          <p:nvPr>
            <p:ph idx="1"/>
          </p:nvPr>
        </p:nvSpPr>
        <p:spPr/>
        <p:txBody>
          <a:bodyPr/>
          <a:lstStyle/>
          <a:p>
            <a:r>
              <a:rPr lang="pl-PL" dirty="0" smtClean="0">
                <a:latin typeface="Times New Roman" pitchFamily="18" charset="0"/>
                <a:cs typeface="Times New Roman" pitchFamily="18" charset="0"/>
              </a:rPr>
              <a:t>Woda to </a:t>
            </a:r>
            <a:r>
              <a:rPr lang="pl-PL" dirty="0" err="1" smtClean="0">
                <a:latin typeface="Times New Roman" pitchFamily="18" charset="0"/>
                <a:cs typeface="Times New Roman" pitchFamily="18" charset="0"/>
              </a:rPr>
              <a:t>monotlenek</a:t>
            </a:r>
            <a:r>
              <a:rPr lang="pl-PL" dirty="0" smtClean="0">
                <a:latin typeface="Times New Roman" pitchFamily="18" charset="0"/>
                <a:cs typeface="Times New Roman" pitchFamily="18" charset="0"/>
              </a:rPr>
              <a:t> </a:t>
            </a:r>
            <a:r>
              <a:rPr lang="pl-PL" dirty="0" err="1" smtClean="0">
                <a:latin typeface="Times New Roman" pitchFamily="18" charset="0"/>
                <a:cs typeface="Times New Roman" pitchFamily="18" charset="0"/>
              </a:rPr>
              <a:t>diwodoru</a:t>
            </a:r>
            <a:r>
              <a:rPr lang="pl-PL" dirty="0" smtClean="0">
                <a:latin typeface="Times New Roman" pitchFamily="18" charset="0"/>
                <a:cs typeface="Times New Roman" pitchFamily="18" charset="0"/>
              </a:rPr>
              <a:t> o wzorze sumarycznym H</a:t>
            </a:r>
            <a:r>
              <a:rPr lang="pl-PL" baseline="-25000" dirty="0" smtClean="0">
                <a:latin typeface="Times New Roman" pitchFamily="18" charset="0"/>
                <a:cs typeface="Times New Roman" pitchFamily="18" charset="0"/>
              </a:rPr>
              <a:t>2</a:t>
            </a:r>
            <a:r>
              <a:rPr lang="pl-PL" dirty="0" smtClean="0">
                <a:latin typeface="Times New Roman" pitchFamily="18" charset="0"/>
                <a:cs typeface="Times New Roman" pitchFamily="18" charset="0"/>
              </a:rPr>
              <a:t>O.</a:t>
            </a:r>
          </a:p>
          <a:p>
            <a:endParaRPr lang="pl-PL" dirty="0"/>
          </a:p>
        </p:txBody>
      </p:sp>
    </p:spTree>
  </p:cSld>
  <p:clrMapOvr>
    <a:masterClrMapping/>
  </p:clrMapOvr>
  <p:transition spd="slow">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l="20550" t="33280" r="19443" b="5401"/>
          <a:stretch>
            <a:fillRect/>
          </a:stretch>
        </p:blipFill>
        <p:spPr bwMode="auto">
          <a:xfrm>
            <a:off x="-1016" y="908720"/>
            <a:ext cx="9145016" cy="5256584"/>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l="20550" t="22360" r="18498" b="5401"/>
          <a:stretch>
            <a:fillRect/>
          </a:stretch>
        </p:blipFill>
        <p:spPr bwMode="auto">
          <a:xfrm>
            <a:off x="0" y="404664"/>
            <a:ext cx="9289032" cy="6192688"/>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l="22440" t="21520" r="22751" b="4721"/>
          <a:stretch>
            <a:fillRect/>
          </a:stretch>
        </p:blipFill>
        <p:spPr bwMode="auto">
          <a:xfrm>
            <a:off x="323528" y="260648"/>
            <a:ext cx="8352928" cy="6323012"/>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l="20078" t="24040" r="20388" b="20000"/>
          <a:stretch>
            <a:fillRect/>
          </a:stretch>
        </p:blipFill>
        <p:spPr bwMode="auto">
          <a:xfrm>
            <a:off x="70992" y="1268760"/>
            <a:ext cx="9073008" cy="4797152"/>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l="24803" t="16480" r="21806" b="7081"/>
          <a:stretch>
            <a:fillRect/>
          </a:stretch>
        </p:blipFill>
        <p:spPr bwMode="auto">
          <a:xfrm>
            <a:off x="683568" y="305272"/>
            <a:ext cx="8136904" cy="6552728"/>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24803" t="13120" r="22751" b="8761"/>
          <a:stretch>
            <a:fillRect/>
          </a:stretch>
        </p:blipFill>
        <p:spPr bwMode="auto">
          <a:xfrm>
            <a:off x="539552" y="161256"/>
            <a:ext cx="7992888" cy="6696744"/>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l="21023" t="22360" r="20388" b="5401"/>
          <a:stretch>
            <a:fillRect/>
          </a:stretch>
        </p:blipFill>
        <p:spPr bwMode="auto">
          <a:xfrm>
            <a:off x="215008" y="332656"/>
            <a:ext cx="8928992" cy="6192688"/>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l="20078" t="24880" r="18026" b="5401"/>
          <a:stretch>
            <a:fillRect/>
          </a:stretch>
        </p:blipFill>
        <p:spPr bwMode="auto">
          <a:xfrm>
            <a:off x="0" y="188640"/>
            <a:ext cx="9433048" cy="5976664"/>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PODSUMOWANIE</a:t>
            </a:r>
            <a:endParaRPr lang="pl-PL" dirty="0"/>
          </a:p>
        </p:txBody>
      </p:sp>
      <p:sp>
        <p:nvSpPr>
          <p:cNvPr id="3" name="Symbol zastępczy zawartości 2"/>
          <p:cNvSpPr>
            <a:spLocks noGrp="1"/>
          </p:cNvSpPr>
          <p:nvPr>
            <p:ph idx="1"/>
          </p:nvPr>
        </p:nvSpPr>
        <p:spPr/>
        <p:txBody>
          <a:bodyPr>
            <a:normAutofit fontScale="85000" lnSpcReduction="20000"/>
          </a:bodyPr>
          <a:lstStyle/>
          <a:p>
            <a:r>
              <a:rPr lang="pl-PL" dirty="0" smtClean="0"/>
              <a:t>Woda jest substancją polarną. Na atomie tlenu znajduje się cząstkowy ładunek ujemny, na atomach wodoru – dodatni.</a:t>
            </a:r>
          </a:p>
          <a:p>
            <a:r>
              <a:rPr lang="pl-PL" dirty="0" smtClean="0"/>
              <a:t>Cząsteczki wody w wodzie w fazie ciekłej oddziałują ze sobą: atom wodoru jednej cząsteczki oddziałuje elektrostatycznie z atomem tlenu drugiej cząsteczki i obok wolnych cząsteczek występują ich skupiska, które utrzymują się dzięki przyciąganiu elektrostatycznemu.</a:t>
            </a:r>
          </a:p>
          <a:p>
            <a:r>
              <a:rPr lang="pl-PL" dirty="0" smtClean="0"/>
              <a:t>Cząsteczki wody w lodzie tworzą uporządkowane struktury, w których są od siebie oddalone na większą odległość niż w wodzie w stanie ciekłym. Lód ma mniejszą gęstość niż woda.</a:t>
            </a:r>
          </a:p>
          <a:p>
            <a:r>
              <a:rPr lang="pl-PL" dirty="0" smtClean="0"/>
              <a:t>W roztworach właściwych wyróżniamy rozpuszczalnik, który znajduje się w przewadze w stosunku do substancji rozpuszczonej.</a:t>
            </a:r>
          </a:p>
          <a:p>
            <a:r>
              <a:rPr lang="pl-PL" dirty="0" smtClean="0"/>
              <a:t>Woda rozpuszcza substancje, które tak jak ona są polarne. Rozpuszcza też większość związków jonowych.</a:t>
            </a:r>
          </a:p>
          <a:p>
            <a:endParaRPr lang="pl-PL" dirty="0"/>
          </a:p>
        </p:txBody>
      </p:sp>
    </p:spTree>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PODSUMOWANIE</a:t>
            </a:r>
            <a:endParaRPr lang="pl-PL" dirty="0"/>
          </a:p>
        </p:txBody>
      </p:sp>
      <p:sp>
        <p:nvSpPr>
          <p:cNvPr id="3" name="Symbol zastępczy zawartości 2"/>
          <p:cNvSpPr>
            <a:spLocks noGrp="1"/>
          </p:cNvSpPr>
          <p:nvPr>
            <p:ph idx="1"/>
          </p:nvPr>
        </p:nvSpPr>
        <p:spPr/>
        <p:txBody>
          <a:bodyPr>
            <a:normAutofit fontScale="77500" lnSpcReduction="20000"/>
          </a:bodyPr>
          <a:lstStyle/>
          <a:p>
            <a:r>
              <a:rPr lang="pl-PL" dirty="0" smtClean="0"/>
              <a:t>Dostępne zasoby wody słodkiej to zaledwie 0,3% wody na Ziemi.</a:t>
            </a:r>
          </a:p>
          <a:p>
            <a:r>
              <a:rPr lang="pl-PL" dirty="0" smtClean="0"/>
              <a:t>Obszary niedoboru wody to głównie regiony </a:t>
            </a:r>
            <a:r>
              <a:rPr lang="pl-PL" dirty="0" err="1" smtClean="0"/>
              <a:t>okołozwrotnikowe</a:t>
            </a:r>
            <a:r>
              <a:rPr lang="pl-PL" dirty="0" smtClean="0"/>
              <a:t> i </a:t>
            </a:r>
            <a:r>
              <a:rPr lang="pl-PL" dirty="0" err="1" smtClean="0"/>
              <a:t>wewnątrzkontynentalne</a:t>
            </a:r>
            <a:r>
              <a:rPr lang="pl-PL" dirty="0" smtClean="0"/>
              <a:t>.</a:t>
            </a:r>
          </a:p>
          <a:p>
            <a:r>
              <a:rPr lang="pl-PL" dirty="0" smtClean="0"/>
              <a:t>Główny czynnik przyrodniczy wpływający na niedobór wody to opady mniejsze niż możliwości parowania.</a:t>
            </a:r>
          </a:p>
          <a:p>
            <a:r>
              <a:rPr lang="pl-PL" dirty="0" smtClean="0"/>
              <a:t>Główne czynniki </a:t>
            </a:r>
            <a:r>
              <a:rPr lang="pl-PL" dirty="0" err="1" smtClean="0"/>
              <a:t>pozaprzyrodnicze</a:t>
            </a:r>
            <a:r>
              <a:rPr lang="pl-PL" dirty="0" smtClean="0"/>
              <a:t> wpływające na niedobór wody to wzrost liczby ludności i zwiększone zapotrzebowanie na produkty rolne, przemysłowe oraz wodę do celów konsumpcyjnych i domowych.</a:t>
            </a:r>
          </a:p>
          <a:p>
            <a:r>
              <a:rPr lang="pl-PL" dirty="0" smtClean="0"/>
              <a:t>Problem wody, zwłaszcza w państwach rozwijających się, wynika również z niskiej jakości wody zanieczyszczonej chemicznie i biologicznie.</a:t>
            </a:r>
          </a:p>
          <a:p>
            <a:r>
              <a:rPr lang="pl-PL" dirty="0" smtClean="0"/>
              <a:t>Istnieją liczne sposoby radzenia sobie z deficytem wody, większość wymaga wiedzy, technologii i sporych środków finansowych.</a:t>
            </a:r>
          </a:p>
          <a:p>
            <a:endParaRPr lang="pl-PL" dirty="0"/>
          </a:p>
        </p:txBody>
      </p:sp>
    </p:spTree>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Budowa cząsteczki wody</a:t>
            </a:r>
            <a:endParaRPr lang="pl-PL" dirty="0">
              <a:latin typeface="Times New Roman" pitchFamily="18" charset="0"/>
              <a:cs typeface="Times New Roman" pitchFamily="18" charset="0"/>
            </a:endParaRPr>
          </a:p>
        </p:txBody>
      </p:sp>
      <p:sp>
        <p:nvSpPr>
          <p:cNvPr id="7" name="Symbol zastępczy zawartości 6"/>
          <p:cNvSpPr>
            <a:spLocks noGrp="1"/>
          </p:cNvSpPr>
          <p:nvPr>
            <p:ph idx="1"/>
          </p:nvPr>
        </p:nvSpPr>
        <p:spPr/>
        <p:txBody>
          <a:bodyPr>
            <a:normAutofit/>
          </a:bodyPr>
          <a:lstStyle/>
          <a:p>
            <a:r>
              <a:rPr lang="pl-PL" sz="2000" dirty="0" smtClean="0">
                <a:latin typeface="Times New Roman" pitchFamily="18" charset="0"/>
                <a:cs typeface="Times New Roman" pitchFamily="18" charset="0"/>
              </a:rPr>
              <a:t>wzór elektronowy kropkowy (a);</a:t>
            </a:r>
          </a:p>
          <a:p>
            <a:r>
              <a:rPr lang="pl-PL" sz="2000" dirty="0" smtClean="0">
                <a:latin typeface="Times New Roman" pitchFamily="18" charset="0"/>
                <a:cs typeface="Times New Roman" pitchFamily="18" charset="0"/>
              </a:rPr>
              <a:t>wzór elektronowy kreskowy (b);</a:t>
            </a:r>
          </a:p>
          <a:p>
            <a:r>
              <a:rPr lang="pl-PL" sz="2000" dirty="0" smtClean="0">
                <a:latin typeface="Times New Roman" pitchFamily="18" charset="0"/>
                <a:cs typeface="Times New Roman" pitchFamily="18" charset="0"/>
              </a:rPr>
              <a:t>rodzaje par elektronowych w cząsteczce wody</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i wielkość kąta pomiędzy wiązaniami (c).</a:t>
            </a:r>
          </a:p>
          <a:p>
            <a:endParaRPr lang="pl-PL" sz="2000" dirty="0" smtClean="0">
              <a:latin typeface="Times New Roman" pitchFamily="18" charset="0"/>
              <a:cs typeface="Times New Roman" pitchFamily="18" charset="0"/>
            </a:endParaRPr>
          </a:p>
          <a:p>
            <a:endParaRPr lang="pl-PL" sz="2000" dirty="0" smtClean="0">
              <a:latin typeface="Times New Roman" pitchFamily="18" charset="0"/>
              <a:cs typeface="Times New Roman" pitchFamily="18" charset="0"/>
            </a:endParaRPr>
          </a:p>
          <a:p>
            <a:endParaRPr lang="pl-PL" sz="2000" dirty="0" smtClean="0">
              <a:latin typeface="Times New Roman" pitchFamily="18" charset="0"/>
              <a:cs typeface="Times New Roman" pitchFamily="18" charset="0"/>
            </a:endParaRPr>
          </a:p>
          <a:p>
            <a:endParaRPr lang="pl-PL" sz="2000" dirty="0" smtClean="0">
              <a:latin typeface="Times New Roman" pitchFamily="18" charset="0"/>
              <a:cs typeface="Times New Roman" pitchFamily="18" charset="0"/>
            </a:endParaRPr>
          </a:p>
          <a:p>
            <a:endParaRPr lang="pl-PL" sz="2000" dirty="0" smtClean="0">
              <a:latin typeface="Times New Roman" pitchFamily="18" charset="0"/>
              <a:cs typeface="Times New Roman" pitchFamily="18" charset="0"/>
            </a:endParaRPr>
          </a:p>
          <a:p>
            <a:endParaRPr lang="pl-PL" sz="2000" dirty="0" smtClean="0">
              <a:latin typeface="Times New Roman" pitchFamily="18" charset="0"/>
              <a:cs typeface="Times New Roman" pitchFamily="18" charset="0"/>
            </a:endParaRPr>
          </a:p>
          <a:p>
            <a:endParaRPr lang="pl-PL" sz="2000" dirty="0" smtClean="0">
              <a:latin typeface="Times New Roman" pitchFamily="18" charset="0"/>
              <a:cs typeface="Times New Roman" pitchFamily="18" charset="0"/>
            </a:endParaRPr>
          </a:p>
          <a:p>
            <a:endParaRPr lang="pl-PL" sz="2000" dirty="0" smtClean="0">
              <a:latin typeface="Times New Roman" pitchFamily="18" charset="0"/>
              <a:cs typeface="Times New Roman" pitchFamily="18" charset="0"/>
            </a:endParaRPr>
          </a:p>
        </p:txBody>
      </p:sp>
      <p:pic>
        <p:nvPicPr>
          <p:cNvPr id="3077" name="Picture 5"/>
          <p:cNvPicPr>
            <a:picLocks noChangeAspect="1" noChangeArrowheads="1"/>
          </p:cNvPicPr>
          <p:nvPr/>
        </p:nvPicPr>
        <p:blipFill>
          <a:blip r:embed="rId2" cstate="print"/>
          <a:srcRect/>
          <a:stretch>
            <a:fillRect/>
          </a:stretch>
        </p:blipFill>
        <p:spPr bwMode="auto">
          <a:xfrm>
            <a:off x="611560" y="3356992"/>
            <a:ext cx="2628900" cy="1800225"/>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3347864" y="4725144"/>
            <a:ext cx="2743200" cy="1762125"/>
          </a:xfrm>
          <a:prstGeom prst="rect">
            <a:avLst/>
          </a:prstGeom>
          <a:noFill/>
          <a:ln w="9525">
            <a:noFill/>
            <a:miter lim="800000"/>
            <a:headEnd/>
            <a:tailEnd/>
          </a:ln>
        </p:spPr>
      </p:pic>
      <p:pic>
        <p:nvPicPr>
          <p:cNvPr id="16" name="Picture 8"/>
          <p:cNvPicPr>
            <a:picLocks noChangeAspect="1" noChangeArrowheads="1"/>
          </p:cNvPicPr>
          <p:nvPr/>
        </p:nvPicPr>
        <p:blipFill>
          <a:blip r:embed="rId4" cstate="print"/>
          <a:srcRect/>
          <a:stretch>
            <a:fillRect/>
          </a:stretch>
        </p:blipFill>
        <p:spPr bwMode="auto">
          <a:xfrm>
            <a:off x="5667375" y="2780928"/>
            <a:ext cx="3476625" cy="22860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diamond(in)">
                                      <p:cBhvr>
                                        <p:cTn id="7" dur="20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amond(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Stany występowania wody</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normAutofit/>
          </a:bodyPr>
          <a:lstStyle/>
          <a:p>
            <a:r>
              <a:rPr lang="pl-PL" dirty="0" smtClean="0">
                <a:latin typeface="Times New Roman" pitchFamily="18" charset="0"/>
                <a:cs typeface="Times New Roman" pitchFamily="18" charset="0"/>
              </a:rPr>
              <a:t>Woda występuje w trzech stanach skupienia:</a:t>
            </a:r>
          </a:p>
          <a:p>
            <a:pPr lvl="1">
              <a:buFont typeface="Wingdings" pitchFamily="2" charset="2"/>
              <a:buChar char="Ø"/>
            </a:pPr>
            <a:r>
              <a:rPr lang="pl-PL" dirty="0" smtClean="0">
                <a:latin typeface="Times New Roman" pitchFamily="18" charset="0"/>
                <a:cs typeface="Times New Roman" pitchFamily="18" charset="0"/>
              </a:rPr>
              <a:t>ciekłym – w temperaturze pokojowe jako woda;</a:t>
            </a:r>
          </a:p>
          <a:p>
            <a:pPr lvl="1">
              <a:buFont typeface="Wingdings" pitchFamily="2" charset="2"/>
              <a:buChar char="Ø"/>
            </a:pPr>
            <a:r>
              <a:rPr lang="pl-PL" dirty="0" smtClean="0">
                <a:latin typeface="Times New Roman" pitchFamily="18" charset="0"/>
                <a:cs typeface="Times New Roman" pitchFamily="18" charset="0"/>
              </a:rPr>
              <a:t>stałym - lód</a:t>
            </a:r>
          </a:p>
          <a:p>
            <a:pPr lvl="1">
              <a:buFont typeface="Wingdings" pitchFamily="2" charset="2"/>
              <a:buChar char="Ø"/>
            </a:pPr>
            <a:r>
              <a:rPr lang="pl-PL" dirty="0" smtClean="0">
                <a:latin typeface="Times New Roman" pitchFamily="18" charset="0"/>
                <a:cs typeface="Times New Roman" pitchFamily="18" charset="0"/>
              </a:rPr>
              <a:t>gazowym – para woda.</a:t>
            </a:r>
          </a:p>
          <a:p>
            <a:pPr>
              <a:buNone/>
            </a:pPr>
            <a:r>
              <a:rPr lang="pl-PL" dirty="0" smtClean="0">
                <a:latin typeface="Times New Roman" pitchFamily="18" charset="0"/>
                <a:cs typeface="Times New Roman" pitchFamily="18" charset="0"/>
              </a:rPr>
              <a:t>	</a:t>
            </a:r>
            <a:endParaRPr lang="pl-PL" sz="2800" dirty="0">
              <a:latin typeface="Times New Roman" pitchFamily="18" charset="0"/>
              <a:cs typeface="Times New Roman" pitchFamily="18" charset="0"/>
            </a:endParaRPr>
          </a:p>
        </p:txBody>
      </p:sp>
      <p:pic>
        <p:nvPicPr>
          <p:cNvPr id="24580" name="Picture 4" descr="zdjęcia przedstawiają 3 sytuacje, w których woda zmienia stan skupienia.  podpisz je odpowiednio. - Brainly.pl"/>
          <p:cNvPicPr>
            <a:picLocks noChangeAspect="1" noChangeArrowheads="1"/>
          </p:cNvPicPr>
          <p:nvPr/>
        </p:nvPicPr>
        <p:blipFill>
          <a:blip r:embed="rId3" cstate="print"/>
          <a:srcRect/>
          <a:stretch>
            <a:fillRect/>
          </a:stretch>
        </p:blipFill>
        <p:spPr bwMode="auto">
          <a:xfrm>
            <a:off x="4644008" y="2996952"/>
            <a:ext cx="4306514" cy="3649588"/>
          </a:xfrm>
          <a:prstGeom prst="rect">
            <a:avLst/>
          </a:prstGeom>
          <a:noFill/>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diamond(in)">
                                      <p:cBhvr>
                                        <p:cTn id="7" dur="2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dietaproteinowa.eu/images/woda.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60232" y="908720"/>
            <a:ext cx="2053052" cy="307957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p:cNvSpPr>
            <a:spLocks noGrp="1"/>
          </p:cNvSpPr>
          <p:nvPr>
            <p:ph type="title"/>
          </p:nvPr>
        </p:nvSpPr>
        <p:spPr/>
        <p:txBody>
          <a:bodyPr/>
          <a:lstStyle/>
          <a:p>
            <a:r>
              <a:rPr lang="pl-PL" dirty="0" smtClean="0">
                <a:latin typeface="Times New Roman" pitchFamily="18" charset="0"/>
                <a:cs typeface="Times New Roman" pitchFamily="18" charset="0"/>
              </a:rPr>
              <a:t>Właściwości wody</a:t>
            </a:r>
            <a:endParaRPr lang="pl-PL"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normAutofit/>
          </a:bodyPr>
          <a:lstStyle/>
          <a:p>
            <a:r>
              <a:rPr lang="pl-PL" sz="3000" dirty="0">
                <a:latin typeface="Times New Roman" pitchFamily="18" charset="0"/>
                <a:cs typeface="Times New Roman" pitchFamily="18" charset="0"/>
              </a:rPr>
              <a:t>b</a:t>
            </a:r>
            <a:r>
              <a:rPr lang="pl-PL" sz="3000" dirty="0" smtClean="0">
                <a:latin typeface="Times New Roman" pitchFamily="18" charset="0"/>
                <a:cs typeface="Times New Roman" pitchFamily="18" charset="0"/>
              </a:rPr>
              <a:t>ezbarwna;</a:t>
            </a:r>
          </a:p>
          <a:p>
            <a:r>
              <a:rPr lang="pl-PL" sz="3000" dirty="0">
                <a:latin typeface="Times New Roman" pitchFamily="18" charset="0"/>
                <a:cs typeface="Times New Roman" pitchFamily="18" charset="0"/>
              </a:rPr>
              <a:t>b</a:t>
            </a:r>
            <a:r>
              <a:rPr lang="pl-PL" sz="3000" dirty="0" smtClean="0">
                <a:latin typeface="Times New Roman" pitchFamily="18" charset="0"/>
                <a:cs typeface="Times New Roman" pitchFamily="18" charset="0"/>
              </a:rPr>
              <a:t>ezwonna;</a:t>
            </a:r>
          </a:p>
          <a:p>
            <a:r>
              <a:rPr lang="pl-PL" sz="3000" dirty="0" smtClean="0">
                <a:latin typeface="Times New Roman" pitchFamily="18" charset="0"/>
                <a:cs typeface="Times New Roman" pitchFamily="18" charset="0"/>
              </a:rPr>
              <a:t>pozbawiona smaku;</a:t>
            </a:r>
          </a:p>
          <a:p>
            <a:r>
              <a:rPr lang="pl-PL" sz="3000" dirty="0">
                <a:latin typeface="Times New Roman" pitchFamily="18" charset="0"/>
                <a:cs typeface="Times New Roman" pitchFamily="18" charset="0"/>
              </a:rPr>
              <a:t>n</a:t>
            </a:r>
            <a:r>
              <a:rPr lang="pl-PL" sz="3000" dirty="0" smtClean="0">
                <a:latin typeface="Times New Roman" pitchFamily="18" charset="0"/>
                <a:cs typeface="Times New Roman" pitchFamily="18" charset="0"/>
              </a:rPr>
              <a:t>iezbędna do życia wszystkim organizmom na ziemi;</a:t>
            </a:r>
          </a:p>
          <a:p>
            <a:r>
              <a:rPr lang="pl-PL" sz="3000" dirty="0" smtClean="0">
                <a:latin typeface="Times New Roman" pitchFamily="18" charset="0"/>
                <a:cs typeface="Times New Roman" pitchFamily="18" charset="0"/>
              </a:rPr>
              <a:t>pod ciśnieniem 1013 </a:t>
            </a:r>
            <a:r>
              <a:rPr lang="pl-PL" sz="3000" dirty="0" err="1" smtClean="0">
                <a:latin typeface="Times New Roman" pitchFamily="18" charset="0"/>
                <a:cs typeface="Times New Roman" pitchFamily="18" charset="0"/>
              </a:rPr>
              <a:t>hPa</a:t>
            </a:r>
            <a:r>
              <a:rPr lang="pl-PL" sz="3000" dirty="0" smtClean="0">
                <a:latin typeface="Times New Roman" pitchFamily="18" charset="0"/>
                <a:cs typeface="Times New Roman" pitchFamily="18" charset="0"/>
              </a:rPr>
              <a:t> w temperaturze 0˚C woda krzepnie lub topnieje, a w 100˚C wrze (paruje w każdej temperaturze);</a:t>
            </a:r>
          </a:p>
        </p:txBody>
      </p:sp>
    </p:spTree>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251520" y="593304"/>
            <a:ext cx="4038600" cy="6264696"/>
          </a:xfrm>
        </p:spPr>
        <p:txBody>
          <a:bodyPr>
            <a:normAutofit/>
          </a:bodyPr>
          <a:lstStyle/>
          <a:p>
            <a:r>
              <a:rPr lang="pl-PL" dirty="0" smtClean="0">
                <a:latin typeface="Times New Roman" pitchFamily="18" charset="0"/>
                <a:cs typeface="Times New Roman" pitchFamily="18" charset="0"/>
              </a:rPr>
              <a:t>w temperaturze 4°C woda ma najmniejszą</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objętość i największą gęstość 1g/cm</a:t>
            </a:r>
            <a:r>
              <a:rPr lang="pl-PL" baseline="30000" dirty="0" smtClean="0">
                <a:latin typeface="Times New Roman" pitchFamily="18" charset="0"/>
                <a:cs typeface="Times New Roman" pitchFamily="18" charset="0"/>
              </a:rPr>
              <a:t>3</a:t>
            </a:r>
            <a:r>
              <a:rPr lang="pl-PL" dirty="0" smtClean="0">
                <a:latin typeface="Times New Roman" pitchFamily="18" charset="0"/>
                <a:cs typeface="Times New Roman" pitchFamily="18" charset="0"/>
              </a:rPr>
              <a:t>. Dlatego opada na dno jeziora lub innego zbiornika. Dzięki temu, jeżeli nawet powierzchnia jeziora pokryje się lodem, to przy jego dnie woda ma temperaturę 4°C , co pozwala rybom przeżyć ciężką zimę.</a:t>
            </a:r>
          </a:p>
          <a:p>
            <a:endParaRPr lang="pl-PL" dirty="0">
              <a:latin typeface="Times New Roman" pitchFamily="18" charset="0"/>
              <a:cs typeface="Times New Roman" pitchFamily="18" charset="0"/>
            </a:endParaRPr>
          </a:p>
        </p:txBody>
      </p:sp>
      <p:pic>
        <p:nvPicPr>
          <p:cNvPr id="5" name="Picture 4" descr="http://www.pfozw.org.pl/wp-content/uploads/2013/09/Temperatura-wody-zima.jpg"/>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tretch>
            <a:fillRect/>
          </a:stretch>
        </p:blipFill>
        <p:spPr bwMode="auto">
          <a:xfrm>
            <a:off x="4648200" y="1949618"/>
            <a:ext cx="4038600" cy="437640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zepływ">
  <a:themeElements>
    <a:clrScheme name="Przepły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Przepły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rzepły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745</TotalTime>
  <Words>1879</Words>
  <Application>Microsoft Office PowerPoint</Application>
  <PresentationFormat>Pokaz na ekranie (4:3)</PresentationFormat>
  <Paragraphs>270</Paragraphs>
  <Slides>59</Slides>
  <Notes>30</Notes>
  <HiddenSlides>0</HiddenSlides>
  <MMClips>0</MMClips>
  <ScaleCrop>false</ScaleCrop>
  <HeadingPairs>
    <vt:vector size="4" baseType="variant">
      <vt:variant>
        <vt:lpstr>Motyw</vt:lpstr>
      </vt:variant>
      <vt:variant>
        <vt:i4>1</vt:i4>
      </vt:variant>
      <vt:variant>
        <vt:lpstr>Tytuły slajdów</vt:lpstr>
      </vt:variant>
      <vt:variant>
        <vt:i4>59</vt:i4>
      </vt:variant>
    </vt:vector>
  </HeadingPairs>
  <TitlesOfParts>
    <vt:vector size="60" baseType="lpstr">
      <vt:lpstr>Przepływ</vt:lpstr>
      <vt:lpstr>Slajd 1</vt:lpstr>
      <vt:lpstr>22 Marca – Światowy Dzień Wody</vt:lpstr>
      <vt:lpstr>Slajd 3</vt:lpstr>
      <vt:lpstr>Slajd 4</vt:lpstr>
      <vt:lpstr>Co to jest woda?</vt:lpstr>
      <vt:lpstr>Budowa cząsteczki wody</vt:lpstr>
      <vt:lpstr>Stany występowania wody</vt:lpstr>
      <vt:lpstr>Właściwości wody</vt:lpstr>
      <vt:lpstr>Slajd 9</vt:lpstr>
      <vt:lpstr>Cząsteczka polarna</vt:lpstr>
      <vt:lpstr>Slajd 11</vt:lpstr>
      <vt:lpstr>Składniki wody</vt:lpstr>
      <vt:lpstr>Napięcie powierzchniowe</vt:lpstr>
      <vt:lpstr>Woda na Ziemi</vt:lpstr>
      <vt:lpstr>Zasoby wody na świecie</vt:lpstr>
      <vt:lpstr>Co by się stało, gdyby morska woda nie była słona?</vt:lpstr>
      <vt:lpstr>Slajd 17</vt:lpstr>
      <vt:lpstr>Z czym kojarzy się woda? Do czego używamy ją na co dzień?</vt:lpstr>
      <vt:lpstr>Człowiek jest w 70% zbudowany z wody</vt:lpstr>
      <vt:lpstr>Funkcje wody w organizmie człowieka</vt:lpstr>
      <vt:lpstr> Woda a klimat</vt:lpstr>
      <vt:lpstr>Obieg wody w przyrodzie</vt:lpstr>
      <vt:lpstr>Woda a problem jej dostępności</vt:lpstr>
      <vt:lpstr> Deficyt wody</vt:lpstr>
      <vt:lpstr>Slajd 25</vt:lpstr>
      <vt:lpstr>Slajd 26</vt:lpstr>
      <vt:lpstr>Propozycje rozwiązań problemu niedostatku wody</vt:lpstr>
      <vt:lpstr>Slajd 28</vt:lpstr>
      <vt:lpstr>Slajd 29</vt:lpstr>
      <vt:lpstr>Slajd 30</vt:lpstr>
      <vt:lpstr>Slajd 31</vt:lpstr>
      <vt:lpstr>Slajd 32</vt:lpstr>
      <vt:lpstr>Klasyfikacja wody ze względu na czystość </vt:lpstr>
      <vt:lpstr>Slajd 34</vt:lpstr>
      <vt:lpstr>W jaki sposób woda się oczyszcza?</vt:lpstr>
      <vt:lpstr>Sposoby oczyszczania wód</vt:lpstr>
      <vt:lpstr>Kierunki ochrony wód</vt:lpstr>
      <vt:lpstr> Przemysł a zanieczyszczenie wody…</vt:lpstr>
      <vt:lpstr>Zanieczyszczenia wód</vt:lpstr>
      <vt:lpstr>Slajd 40</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PODSUMOWANIE</vt:lpstr>
      <vt:lpstr>PODSUMOWANIE</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Woda – źródło życia</dc:title>
  <dc:creator>Michał Olech</dc:creator>
  <cp:lastModifiedBy>Michał Olech</cp:lastModifiedBy>
  <cp:revision>89</cp:revision>
  <dcterms:created xsi:type="dcterms:W3CDTF">2022-03-19T17:34:45Z</dcterms:created>
  <dcterms:modified xsi:type="dcterms:W3CDTF">2022-05-27T20:17:30Z</dcterms:modified>
</cp:coreProperties>
</file>